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70" r:id="rId2"/>
  </p:sldMasterIdLst>
  <p:notesMasterIdLst>
    <p:notesMasterId r:id="rId47"/>
  </p:notesMasterIdLst>
  <p:handoutMasterIdLst>
    <p:handoutMasterId r:id="rId48"/>
  </p:handoutMasterIdLst>
  <p:sldIdLst>
    <p:sldId id="256" r:id="rId3"/>
    <p:sldId id="321" r:id="rId4"/>
    <p:sldId id="320" r:id="rId5"/>
    <p:sldId id="286" r:id="rId6"/>
    <p:sldId id="314" r:id="rId7"/>
    <p:sldId id="259" r:id="rId8"/>
    <p:sldId id="260" r:id="rId9"/>
    <p:sldId id="261" r:id="rId10"/>
    <p:sldId id="267" r:id="rId11"/>
    <p:sldId id="285" r:id="rId12"/>
    <p:sldId id="315" r:id="rId13"/>
    <p:sldId id="268" r:id="rId14"/>
    <p:sldId id="316" r:id="rId15"/>
    <p:sldId id="317" r:id="rId16"/>
    <p:sldId id="271" r:id="rId17"/>
    <p:sldId id="272" r:id="rId18"/>
    <p:sldId id="278" r:id="rId19"/>
    <p:sldId id="322" r:id="rId20"/>
    <p:sldId id="323" r:id="rId21"/>
    <p:sldId id="324" r:id="rId22"/>
    <p:sldId id="325" r:id="rId23"/>
    <p:sldId id="287" r:id="rId24"/>
    <p:sldId id="288" r:id="rId25"/>
    <p:sldId id="290" r:id="rId26"/>
    <p:sldId id="291" r:id="rId27"/>
    <p:sldId id="292" r:id="rId28"/>
    <p:sldId id="326" r:id="rId29"/>
    <p:sldId id="293" r:id="rId30"/>
    <p:sldId id="294" r:id="rId31"/>
    <p:sldId id="297" r:id="rId32"/>
    <p:sldId id="298" r:id="rId33"/>
    <p:sldId id="299" r:id="rId34"/>
    <p:sldId id="300" r:id="rId35"/>
    <p:sldId id="327" r:id="rId36"/>
    <p:sldId id="301" r:id="rId37"/>
    <p:sldId id="302" r:id="rId38"/>
    <p:sldId id="303" r:id="rId39"/>
    <p:sldId id="305" r:id="rId40"/>
    <p:sldId id="306" r:id="rId41"/>
    <p:sldId id="307" r:id="rId42"/>
    <p:sldId id="308" r:id="rId43"/>
    <p:sldId id="309" r:id="rId44"/>
    <p:sldId id="311" r:id="rId45"/>
    <p:sldId id="310" r:id="rId46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73" autoAdjust="0"/>
    <p:restoredTop sz="94660"/>
  </p:normalViewPr>
  <p:slideViewPr>
    <p:cSldViewPr>
      <p:cViewPr varScale="1">
        <p:scale>
          <a:sx n="86" d="100"/>
          <a:sy n="86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1AB63-5ED9-4045-A411-DD3C02F0E49A}" type="datetimeFigureOut">
              <a:rPr lang="es-AR" smtClean="0"/>
              <a:pPr/>
              <a:t>05/11/2018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34F55-586E-44E3-9D27-7B9D17450CB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54FD8-4B1C-47DC-9C65-0C8001A65565}" type="datetimeFigureOut">
              <a:rPr lang="es-AR" smtClean="0"/>
              <a:pPr/>
              <a:t>05/11/2018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5A73C-F5EF-444D-9E31-704BD484CEF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5A73C-F5EF-444D-9E31-704BD484CEF6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A0939-6B23-4B53-B5F0-4248A78DAFC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3DF47-F608-4C6A-B8A0-AEB79FAF6E7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4E7AE-80EE-417F-84E4-FEB032D7ECE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_tradnl"/>
              <a:t>Haga clic para cambiar el estilo de título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09322B-5EA0-491D-8A34-6A99CDEE6FF7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A9DDB-A57F-4C23-9068-D2968BAB252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10AC8-7C1E-411B-BEF5-6DA753919E2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28592-490A-4F6A-8027-2966AF1F20B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05E64-50EA-4EAE-941E-EE8CAECC65E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E6656-E0A6-4713-B558-CC41A18B48E9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09283-B638-4936-847A-C8D0A77DF9A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E1852-5ECA-404F-8972-BF7CA79FDA0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9B8F2-85D7-4F81-8074-A458DA665F5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C7ECA-8963-4FB0-9074-50E963D46CD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AC57-3E61-43F5-8B0A-62CB3CAB3D6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1FE21-DBC8-4019-BB57-4665E6BF3E29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93542-E38A-4E4C-8496-201B7BBAF7C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E0150-41E5-4635-B698-1B2B6427419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1A3E8-B3C4-4254-A30D-0AB0AED4935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382D-EECB-4823-ABB7-5543417512D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CFCE1-42C4-41A3-9BA3-782708C9387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2DF0C-4F2A-461B-90A5-A360365DC77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09E90-99B2-4D29-B998-A764722B6F5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s-ES_tradnl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s-ES_tradnl" smtClean="0"/>
              <a:t>Sommelier Roberto Colmenarejo</a:t>
            </a:r>
            <a:endParaRPr lang="es-ES_tradnl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44AA9CE-D3F3-4188-9D75-861C8896E22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_tradnl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_tradnl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4460BC-F459-41D0-9A01-F12DE9C31DA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eu2.gif (9008 bytes)"/>
          <p:cNvPicPr>
            <a:picLocks noChangeAspect="1" noChangeArrowheads="1" noCrop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0" y="404813"/>
            <a:ext cx="9396413" cy="5932487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558088" cy="2259012"/>
          </a:xfrm>
        </p:spPr>
        <p:txBody>
          <a:bodyPr/>
          <a:lstStyle/>
          <a:p>
            <a:r>
              <a:rPr lang="es-ES_tradnl" sz="12000" b="1" dirty="0"/>
              <a:t>EUROPA</a:t>
            </a:r>
            <a:br>
              <a:rPr lang="es-ES_tradnl" sz="12000" b="1" dirty="0"/>
            </a:br>
            <a:r>
              <a:rPr lang="es-ES_tradnl" sz="4000" b="1" dirty="0"/>
              <a:t>“El Viejo Mundo Vitivinícola”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60800"/>
            <a:ext cx="7632700" cy="1990725"/>
          </a:xfrm>
        </p:spPr>
        <p:txBody>
          <a:bodyPr/>
          <a:lstStyle/>
          <a:p>
            <a:endParaRPr lang="es-ES_tradnl" sz="2000"/>
          </a:p>
          <a:p>
            <a:endParaRPr lang="es-ES_tradnl" sz="2000"/>
          </a:p>
          <a:p>
            <a:endParaRPr lang="es-ES_tradnl" sz="2000"/>
          </a:p>
          <a:p>
            <a:r>
              <a:rPr lang="es-ES_tradnl" sz="4000" b="1"/>
              <a:t>GEOGRAFÍA y LEGISLACIÓN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debatingterroir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1275"/>
            <a:ext cx="8353425" cy="6816725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53188"/>
            <a:ext cx="8229600" cy="404812"/>
          </a:xfrm>
        </p:spPr>
        <p:txBody>
          <a:bodyPr/>
          <a:lstStyle/>
          <a:p>
            <a:pPr algn="r">
              <a:buFontTx/>
              <a:buNone/>
            </a:pPr>
            <a:r>
              <a:rPr lang="es-ES_tradnl" sz="1000">
                <a:solidFill>
                  <a:srgbClr val="669900"/>
                </a:solidFill>
              </a:rPr>
              <a:t>www.blog.wineenthusiast.com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LEGISLACIÓN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3000"/>
              <a:t>Ya en época de los </a:t>
            </a:r>
            <a:r>
              <a:rPr lang="es-ES_tradnl" sz="3000" b="1"/>
              <a:t>Romanos</a:t>
            </a:r>
            <a:r>
              <a:rPr lang="es-ES_tradnl" sz="3000"/>
              <a:t>, se admitía un valor diferente de los vinos según las zonas de procedencia (“Enotria”, “Hispania”, etc.). 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1200"/>
          </a:p>
          <a:p>
            <a:pPr>
              <a:lnSpc>
                <a:spcPct val="90000"/>
              </a:lnSpc>
            </a:pPr>
            <a:r>
              <a:rPr lang="es-ES_tradnl" sz="3000"/>
              <a:t>El </a:t>
            </a:r>
            <a:r>
              <a:rPr lang="es-ES_tradnl" sz="3000" b="1"/>
              <a:t>Acuerdo de Madrid de 1891</a:t>
            </a:r>
            <a:r>
              <a:rPr lang="es-ES_tradnl" sz="3000"/>
              <a:t> protegía las indicaciones de procedencia en ciertos prod. agro-alimenticios (31 países firmantes). 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1200"/>
          </a:p>
          <a:p>
            <a:pPr>
              <a:lnSpc>
                <a:spcPct val="90000"/>
              </a:lnSpc>
            </a:pPr>
            <a:r>
              <a:rPr lang="es-ES_tradnl" sz="3000"/>
              <a:t>En la década del 1930, se dictan en </a:t>
            </a:r>
            <a:r>
              <a:rPr lang="es-ES_tradnl" sz="3000" b="1"/>
              <a:t>Francia</a:t>
            </a:r>
            <a:r>
              <a:rPr lang="es-ES_tradnl" sz="3000"/>
              <a:t> y </a:t>
            </a:r>
            <a:r>
              <a:rPr lang="es-ES_tradnl" sz="3000" b="1"/>
              <a:t>España </a:t>
            </a:r>
            <a:r>
              <a:rPr lang="es-ES_tradnl" sz="3000"/>
              <a:t>las primeras leyes para protección de las </a:t>
            </a:r>
            <a:r>
              <a:rPr lang="es-ES_tradnl" sz="3000" b="1"/>
              <a:t>Denominaciones de Origen</a:t>
            </a:r>
            <a:r>
              <a:rPr lang="es-ES_tradnl" sz="3000"/>
              <a:t>.  </a:t>
            </a:r>
          </a:p>
          <a:p>
            <a:pPr>
              <a:lnSpc>
                <a:spcPct val="90000"/>
              </a:lnSpc>
            </a:pPr>
            <a:endParaRPr lang="es-ES_tradnl" sz="3000"/>
          </a:p>
          <a:p>
            <a:pPr>
              <a:lnSpc>
                <a:spcPct val="90000"/>
              </a:lnSpc>
            </a:pPr>
            <a:endParaRPr lang="es-ES_tradnl" sz="2800"/>
          </a:p>
          <a:p>
            <a:pPr>
              <a:lnSpc>
                <a:spcPct val="90000"/>
              </a:lnSpc>
            </a:pPr>
            <a:endParaRPr lang="es-ES_tradnl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LEGISLACIÓN EUROPEA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3000"/>
              <a:t>Hasta los años 60´ cada país europeo tenía sus propios conceptos y leyes sobre las </a:t>
            </a:r>
            <a:r>
              <a:rPr lang="es-ES_tradnl" sz="3000" b="1"/>
              <a:t>DO  </a:t>
            </a:r>
            <a:r>
              <a:rPr lang="es-ES_tradnl" sz="3000"/>
              <a:t>(destacándose España y Francia).</a:t>
            </a:r>
          </a:p>
          <a:p>
            <a:pPr>
              <a:buFontTx/>
              <a:buNone/>
            </a:pPr>
            <a:endParaRPr lang="es-ES_tradnl" sz="1200"/>
          </a:p>
          <a:p>
            <a:r>
              <a:rPr lang="es-ES_tradnl" sz="3000"/>
              <a:t>Con la formación de la </a:t>
            </a:r>
            <a:r>
              <a:rPr lang="es-ES_tradnl" sz="3000" b="1"/>
              <a:t>Unión Europea</a:t>
            </a:r>
            <a:r>
              <a:rPr lang="es-ES_tradnl" sz="3000"/>
              <a:t>, hubo que crear un </a:t>
            </a:r>
            <a:r>
              <a:rPr lang="es-ES_tradnl" sz="3000" b="1"/>
              <a:t>concepto nuevo</a:t>
            </a:r>
            <a:r>
              <a:rPr lang="es-ES_tradnl" sz="3000"/>
              <a:t> que englobara a los vinos con</a:t>
            </a:r>
            <a:r>
              <a:rPr lang="es-ES_tradnl" sz="3000" b="1"/>
              <a:t> DO</a:t>
            </a:r>
            <a:r>
              <a:rPr lang="es-ES_tradnl" sz="3000"/>
              <a:t> de los países miembros. Así aparece el concepto europeo </a:t>
            </a:r>
            <a:r>
              <a:rPr lang="es-ES_tradnl" sz="3000" b="1"/>
              <a:t>V.C.P.R.D.</a:t>
            </a:r>
            <a:r>
              <a:rPr lang="es-ES_tradnl" sz="3000"/>
              <a:t> (“Vinos de Calidad Producidos en Regiones Determinadas”) que actualmente se utiliza.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LEGISLACIÓN EUROPEA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3000" dirty="0"/>
              <a:t>El concepto de </a:t>
            </a:r>
            <a:r>
              <a:rPr lang="es-ES_tradnl" sz="3000" b="1" dirty="0" smtClean="0"/>
              <a:t>VCPRD/VQPRD</a:t>
            </a:r>
            <a:r>
              <a:rPr lang="es-ES_tradnl" sz="3000" dirty="0" smtClean="0"/>
              <a:t> </a:t>
            </a:r>
            <a:r>
              <a:rPr lang="es-ES_tradnl" sz="3000" dirty="0"/>
              <a:t>fue diseñado por </a:t>
            </a:r>
            <a:r>
              <a:rPr lang="es-ES_tradnl" sz="3000" dirty="0" smtClean="0"/>
              <a:t>la </a:t>
            </a:r>
            <a:r>
              <a:rPr lang="es-ES_tradnl" sz="3000" dirty="0"/>
              <a:t>CEE a fines de los años 60´.</a:t>
            </a:r>
          </a:p>
          <a:p>
            <a:pPr>
              <a:buFontTx/>
              <a:buNone/>
            </a:pPr>
            <a:endParaRPr lang="es-ES_tradnl" sz="1200" dirty="0"/>
          </a:p>
          <a:p>
            <a:r>
              <a:rPr lang="es-ES_tradnl" sz="3000" dirty="0"/>
              <a:t>El concepto de </a:t>
            </a:r>
            <a:r>
              <a:rPr lang="es-ES_tradnl" sz="3000" b="1" dirty="0"/>
              <a:t>VCPRD</a:t>
            </a:r>
            <a:r>
              <a:rPr lang="es-ES_tradnl" sz="3000" dirty="0"/>
              <a:t> esta completamente plasmado en el </a:t>
            </a:r>
            <a:r>
              <a:rPr lang="es-ES_tradnl" sz="3000" b="1" dirty="0"/>
              <a:t>Reglamento (CE) </a:t>
            </a:r>
            <a:r>
              <a:rPr lang="es-ES_tradnl" sz="3000" b="1" dirty="0" smtClean="0"/>
              <a:t>nº1493/99</a:t>
            </a:r>
            <a:r>
              <a:rPr lang="es-ES_tradnl" sz="3000" dirty="0" smtClean="0"/>
              <a:t>   </a:t>
            </a:r>
            <a:r>
              <a:rPr lang="es-ES_tradnl" sz="2400" dirty="0" smtClean="0"/>
              <a:t>(modificado con el Reglamento (CE) n°753/02 y luego derogado con el Reglamento (CE) n° 479/08)</a:t>
            </a:r>
            <a:endParaRPr lang="es-ES_tradnl" sz="2400" dirty="0"/>
          </a:p>
          <a:p>
            <a:pPr>
              <a:buFontTx/>
              <a:buNone/>
            </a:pPr>
            <a:endParaRPr lang="es-ES_tradnl" sz="1200" dirty="0"/>
          </a:p>
          <a:p>
            <a:r>
              <a:rPr lang="es-ES_tradnl" sz="3000" dirty="0"/>
              <a:t>Este reglamento (y todos sus complementos) son de “</a:t>
            </a:r>
            <a:r>
              <a:rPr lang="es-ES_tradnl" sz="3000" b="1" dirty="0"/>
              <a:t>obligado cumplimiento”</a:t>
            </a:r>
            <a:r>
              <a:rPr lang="es-ES_tradnl" sz="3000" dirty="0"/>
              <a:t> </a:t>
            </a:r>
            <a:r>
              <a:rPr lang="es-ES_tradnl" sz="3000" b="1" dirty="0"/>
              <a:t>por todos los países miembros.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LEGISLACIÓN EUROPEA</a:t>
            </a:r>
          </a:p>
        </p:txBody>
      </p:sp>
      <p:pic>
        <p:nvPicPr>
          <p:cNvPr id="19460" name="Picture 4" descr="j0300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789363"/>
            <a:ext cx="2016125" cy="2519362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3000"/>
              <a:t>Los países miembros </a:t>
            </a:r>
            <a:r>
              <a:rPr lang="es-ES_tradnl" sz="3000" b="1"/>
              <a:t>pueden generar sus propias leyes nacionales</a:t>
            </a:r>
            <a:r>
              <a:rPr lang="es-ES_tradnl" sz="3000"/>
              <a:t> sobre el Vino. 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_tradnl" sz="2000"/>
          </a:p>
          <a:p>
            <a:pPr>
              <a:lnSpc>
                <a:spcPct val="80000"/>
              </a:lnSpc>
            </a:pPr>
            <a:r>
              <a:rPr lang="es-ES_tradnl" sz="3000"/>
              <a:t>Incluso </a:t>
            </a:r>
            <a:r>
              <a:rPr lang="es-ES_tradnl" sz="3000" b="1"/>
              <a:t>las DO de cada país pueden crear sus propias Regulaciones</a:t>
            </a:r>
            <a:r>
              <a:rPr lang="es-ES_tradnl" sz="3000"/>
              <a:t> (Reglamentos).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_tradnl" sz="2000"/>
          </a:p>
          <a:p>
            <a:pPr>
              <a:lnSpc>
                <a:spcPct val="80000"/>
              </a:lnSpc>
            </a:pPr>
            <a:r>
              <a:rPr lang="es-ES_tradnl" sz="3000"/>
              <a:t>Sin embargo, </a:t>
            </a:r>
            <a:r>
              <a:rPr lang="es-ES_tradnl" sz="3000" b="1"/>
              <a:t>ninguna de estas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3000" b="1"/>
              <a:t>    normas puede estar enfrentada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3000" b="1"/>
              <a:t>    ni contradecir nunca a los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3000" b="1"/>
              <a:t>    Reglamentos Comunitarios.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17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15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300" b="1" dirty="0"/>
              <a:t>REGLAMENTO (CE) nº </a:t>
            </a:r>
            <a:r>
              <a:rPr lang="es-ES_tradnl" sz="4300" b="1" dirty="0" smtClean="0"/>
              <a:t>1493/99</a:t>
            </a:r>
            <a:endParaRPr lang="es-ES_tradnl" sz="43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3000"/>
              <a:t>   Para que un vino europeo pueda considerarse </a:t>
            </a:r>
            <a:r>
              <a:rPr lang="es-ES_tradnl" sz="3000" b="1"/>
              <a:t>VCPRD </a:t>
            </a:r>
            <a:r>
              <a:rPr lang="es-ES_tradnl" sz="3000"/>
              <a:t>debe cumplir los siguientes requisitos: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80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3000"/>
              <a:t>   - Delimitación exacta de la zona de producción.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3000"/>
              <a:t>   - Cepajes de vid permitidos y/o recomendados.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3000"/>
              <a:t>     (siempre debe tratarse de vitis viníferas).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3000"/>
              <a:t>   - Practicas culturales (poda, riego, conducción).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3000"/>
              <a:t>   - Métodos de vinificación (prácticas enológicas).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s-ES_tradnl" sz="1400"/>
          </a:p>
          <a:p>
            <a:pPr algn="r">
              <a:lnSpc>
                <a:spcPct val="90000"/>
              </a:lnSpc>
              <a:buFontTx/>
              <a:buNone/>
            </a:pPr>
            <a:endParaRPr lang="es-ES_tradnl" sz="1400"/>
          </a:p>
          <a:p>
            <a:pPr algn="r">
              <a:lnSpc>
                <a:spcPct val="90000"/>
              </a:lnSpc>
              <a:buFontTx/>
              <a:buNone/>
            </a:pPr>
            <a:r>
              <a:rPr lang="es-ES_tradnl" sz="1400"/>
              <a:t>Sigue en página siguiente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300" b="1" dirty="0"/>
              <a:t>REGLAMENTO (CE) nº </a:t>
            </a:r>
            <a:r>
              <a:rPr lang="es-ES_tradnl" sz="4300" b="1" dirty="0" smtClean="0"/>
              <a:t>1493/99</a:t>
            </a:r>
            <a:endParaRPr lang="es-ES_tradnl" sz="43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24863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400"/>
              <a:t>   </a:t>
            </a:r>
            <a:r>
              <a:rPr lang="es-ES_tradnl" sz="3000"/>
              <a:t>Para que un vino europeo pueda considerarse </a:t>
            </a:r>
            <a:r>
              <a:rPr lang="es-ES_tradnl" sz="3000" b="1"/>
              <a:t>VCPRD </a:t>
            </a:r>
            <a:r>
              <a:rPr lang="es-ES_tradnl" sz="3000"/>
              <a:t>debe cumplir los siguientes requisitos: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80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900"/>
              <a:t>   - Grado alcohólico volumétrico natural mínimo.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900"/>
              <a:t>   - Rendimiento máximo por hectárea.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900"/>
              <a:t>   - Análisis químicos.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900"/>
              <a:t>   - Evaluación de características organolépticas.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900"/>
              <a:t>   - Requisitos del etiquetado.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900"/>
              <a:t>   - Envasado en Origen </a:t>
            </a:r>
            <a:r>
              <a:rPr lang="es-ES_tradnl" sz="2200" i="1"/>
              <a:t>(si bien esta no es una práctica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200" i="1"/>
              <a:t>       obligatoria, se la menciona como muy recomendable) 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300" b="1" dirty="0"/>
              <a:t>REGLAMENTO (CE) nº </a:t>
            </a:r>
            <a:r>
              <a:rPr lang="es-ES_tradnl" sz="4300" b="1" dirty="0" smtClean="0"/>
              <a:t>1493/99</a:t>
            </a:r>
            <a:endParaRPr lang="es-ES_tradnl" sz="43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3000"/>
              <a:t>La categorización del vino como </a:t>
            </a:r>
            <a:r>
              <a:rPr lang="es-ES_tradnl" sz="3000" b="1"/>
              <a:t>V.C.P.R.D. </a:t>
            </a:r>
            <a:r>
              <a:rPr lang="es-ES_tradnl" sz="3000"/>
              <a:t>es voluntaria para el productor.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000"/>
          </a:p>
          <a:p>
            <a:pPr>
              <a:lnSpc>
                <a:spcPct val="90000"/>
              </a:lnSpc>
            </a:pPr>
            <a:r>
              <a:rPr lang="es-ES_tradnl" sz="3000"/>
              <a:t>Cualquier vino </a:t>
            </a:r>
            <a:r>
              <a:rPr lang="es-ES_tradnl" sz="3000" b="1"/>
              <a:t>que no cumpliera</a:t>
            </a:r>
            <a:r>
              <a:rPr lang="es-ES_tradnl" sz="3000"/>
              <a:t> con alguno de los requisitos establecidos por el presente Reglamento, </a:t>
            </a:r>
            <a:r>
              <a:rPr lang="es-ES_tradnl" sz="3000" b="1"/>
              <a:t>se descalificará a la categoría inferior de “Vino de Mesa”.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000" b="1"/>
          </a:p>
          <a:p>
            <a:pPr>
              <a:lnSpc>
                <a:spcPct val="90000"/>
              </a:lnSpc>
            </a:pPr>
            <a:r>
              <a:rPr lang="es-ES_tradnl" sz="3000"/>
              <a:t>Los </a:t>
            </a:r>
            <a:r>
              <a:rPr lang="es-ES_tradnl" sz="3000" b="1"/>
              <a:t>Vinos de Mesa</a:t>
            </a:r>
            <a:r>
              <a:rPr lang="es-ES_tradnl" sz="3000"/>
              <a:t> tienen normativa mínima y común para todos los países miembros UE.  </a:t>
            </a:r>
          </a:p>
          <a:p>
            <a:pPr>
              <a:lnSpc>
                <a:spcPct val="90000"/>
              </a:lnSpc>
            </a:pPr>
            <a:endParaRPr lang="es-ES_tradnl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_tradnl" b="1" dirty="0" smtClean="0"/>
              <a:t> LEGISLACIÓN</a:t>
            </a:r>
            <a:r>
              <a:rPr lang="es-ES_tradnl" sz="4000" b="1" dirty="0" smtClean="0"/>
              <a:t> </a:t>
            </a:r>
            <a:r>
              <a:rPr lang="es-ES_tradnl" b="1" dirty="0" smtClean="0"/>
              <a:t>EUROPEA</a:t>
            </a:r>
            <a:r>
              <a:rPr lang="es-ES_tradnl" sz="4000" b="1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857784"/>
          </a:xfrm>
          <a:ln w="9525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s-AR" sz="4000" b="1" dirty="0" smtClean="0"/>
              <a:t>NUEVO CONCEPTO D.O.P. </a:t>
            </a:r>
          </a:p>
          <a:p>
            <a:pPr algn="ctr">
              <a:buNone/>
            </a:pPr>
            <a:r>
              <a:rPr lang="es-AR" dirty="0" smtClean="0"/>
              <a:t>-Reglamento (CE) 479/08-</a:t>
            </a:r>
          </a:p>
          <a:p>
            <a:pPr algn="just">
              <a:buNone/>
            </a:pPr>
            <a:endParaRPr lang="es-AR" sz="1050" b="1" dirty="0" smtClean="0"/>
          </a:p>
          <a:p>
            <a:pPr algn="ctr">
              <a:buNone/>
            </a:pPr>
            <a:r>
              <a:rPr lang="es-AR" sz="2900" dirty="0" smtClean="0"/>
              <a:t>“Es el </a:t>
            </a:r>
            <a:r>
              <a:rPr lang="es-AR" sz="2900" b="1" dirty="0" smtClean="0"/>
              <a:t>nombre de una región</a:t>
            </a:r>
            <a:r>
              <a:rPr lang="es-AR" sz="2900" dirty="0" smtClean="0"/>
              <a:t>, de </a:t>
            </a:r>
            <a:r>
              <a:rPr lang="es-AR" sz="2900" b="1" dirty="0" smtClean="0"/>
              <a:t>un lugar </a:t>
            </a:r>
            <a:r>
              <a:rPr lang="es-AR" sz="2900" b="1" dirty="0" err="1" smtClean="0"/>
              <a:t>deter</a:t>
            </a:r>
            <a:r>
              <a:rPr lang="es-AR" sz="2900" b="1" dirty="0" smtClean="0"/>
              <a:t>-</a:t>
            </a:r>
          </a:p>
          <a:p>
            <a:pPr algn="ctr">
              <a:buNone/>
            </a:pPr>
            <a:r>
              <a:rPr lang="es-AR" sz="2900" b="1" dirty="0" smtClean="0"/>
              <a:t>minado</a:t>
            </a:r>
            <a:r>
              <a:rPr lang="es-AR" sz="2900" dirty="0" smtClean="0"/>
              <a:t> o, en casos excepcionales, de un país,</a:t>
            </a:r>
          </a:p>
          <a:p>
            <a:pPr algn="ctr">
              <a:buNone/>
            </a:pPr>
            <a:r>
              <a:rPr lang="es-AR" sz="2900" dirty="0" smtClean="0"/>
              <a:t>que sirve para designar un </a:t>
            </a:r>
            <a:r>
              <a:rPr lang="es-AR" sz="2900" b="1" dirty="0" smtClean="0"/>
              <a:t>producto vitivinícola</a:t>
            </a:r>
          </a:p>
          <a:p>
            <a:pPr algn="ctr">
              <a:buNone/>
            </a:pPr>
            <a:r>
              <a:rPr lang="es-AR" sz="2900" dirty="0" smtClean="0"/>
              <a:t>cuya </a:t>
            </a:r>
            <a:r>
              <a:rPr lang="es-AR" sz="2900" b="1" dirty="0" smtClean="0"/>
              <a:t>calidad y características </a:t>
            </a:r>
            <a:r>
              <a:rPr lang="es-AR" sz="2900" dirty="0" smtClean="0"/>
              <a:t>se deban básica o</a:t>
            </a:r>
          </a:p>
          <a:p>
            <a:pPr algn="ctr">
              <a:buNone/>
            </a:pPr>
            <a:r>
              <a:rPr lang="es-AR" sz="2900" dirty="0" smtClean="0"/>
              <a:t>exclusivamente al </a:t>
            </a:r>
            <a:r>
              <a:rPr lang="es-AR" sz="2900" b="1" dirty="0" smtClean="0"/>
              <a:t>entorno geográfico </a:t>
            </a:r>
            <a:r>
              <a:rPr lang="es-AR" sz="2900" dirty="0" smtClean="0"/>
              <a:t>particular,</a:t>
            </a:r>
          </a:p>
          <a:p>
            <a:pPr algn="ctr">
              <a:buNone/>
            </a:pPr>
            <a:r>
              <a:rPr lang="es-AR" sz="2900" dirty="0" smtClean="0"/>
              <a:t>con sus </a:t>
            </a:r>
            <a:r>
              <a:rPr lang="es-AR" sz="2900" b="1" dirty="0" smtClean="0"/>
              <a:t>factores naturales y humanos</a:t>
            </a:r>
            <a:r>
              <a:rPr lang="es-AR" sz="2900" dirty="0" smtClean="0"/>
              <a:t>”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/>
              <a:t>NUEVO CONCEPTO D.O.P. </a:t>
            </a:r>
            <a:br>
              <a:rPr lang="es-AR" sz="4000" b="1" dirty="0" smtClean="0"/>
            </a:br>
            <a:r>
              <a:rPr lang="es-AR" sz="3200" b="1" dirty="0" smtClean="0"/>
              <a:t>(Reglamento (CE) 479/08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AR" sz="2800" dirty="0" smtClean="0"/>
              <a:t>Los vinos con Denominación de Origen Protegida</a:t>
            </a:r>
          </a:p>
          <a:p>
            <a:pPr algn="just">
              <a:buNone/>
            </a:pPr>
            <a:r>
              <a:rPr lang="es-AR" sz="2800" dirty="0" smtClean="0"/>
              <a:t>Deben cumplir además los requisitos siguientes:</a:t>
            </a:r>
          </a:p>
          <a:p>
            <a:pPr algn="just">
              <a:buFontTx/>
              <a:buChar char="-"/>
            </a:pPr>
            <a:endParaRPr lang="es-AR" sz="1600" dirty="0" smtClean="0"/>
          </a:p>
          <a:p>
            <a:pPr algn="just">
              <a:buFontTx/>
              <a:buChar char="-"/>
            </a:pPr>
            <a:r>
              <a:rPr lang="es-AR" sz="2800" dirty="0" smtClean="0"/>
              <a:t>Las uvas utilizadas en su elaboración proceden exclusivamente de esa zona geográfica.</a:t>
            </a:r>
          </a:p>
          <a:p>
            <a:pPr algn="just">
              <a:buFontTx/>
              <a:buChar char="-"/>
            </a:pPr>
            <a:endParaRPr lang="es-AR" sz="1600" dirty="0" smtClean="0"/>
          </a:p>
          <a:p>
            <a:pPr algn="just">
              <a:buFontTx/>
              <a:buChar char="-"/>
            </a:pPr>
            <a:r>
              <a:rPr lang="es-AR" sz="2800" dirty="0" smtClean="0"/>
              <a:t>La elaboración tiene lugar exclusivamente en esa zona geográfica.</a:t>
            </a:r>
          </a:p>
          <a:p>
            <a:pPr algn="just">
              <a:buFontTx/>
              <a:buChar char="-"/>
            </a:pPr>
            <a:endParaRPr lang="es-AR" sz="1600" dirty="0" smtClean="0"/>
          </a:p>
          <a:p>
            <a:pPr algn="just">
              <a:buFontTx/>
              <a:buChar char="-"/>
            </a:pPr>
            <a:r>
              <a:rPr lang="es-AR" sz="2800" dirty="0" smtClean="0"/>
              <a:t>Se obtiene exclusivamente de variedades de vid de la especie </a:t>
            </a:r>
            <a:r>
              <a:rPr lang="es-AR" sz="2800" dirty="0" err="1" smtClean="0"/>
              <a:t>vitis</a:t>
            </a:r>
            <a:r>
              <a:rPr lang="es-AR" sz="2800" dirty="0" smtClean="0"/>
              <a:t> </a:t>
            </a:r>
            <a:r>
              <a:rPr lang="es-AR" sz="2800" dirty="0" err="1" smtClean="0"/>
              <a:t>vinifera</a:t>
            </a:r>
            <a:r>
              <a:rPr lang="es-AR" sz="2800" dirty="0" smtClean="0"/>
              <a:t>.</a:t>
            </a:r>
            <a:endParaRPr lang="es-A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569325" cy="53006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s-ES_tradnl" sz="2800" dirty="0"/>
          </a:p>
          <a:p>
            <a:pPr algn="ctr">
              <a:lnSpc>
                <a:spcPct val="90000"/>
              </a:lnSpc>
              <a:buFontTx/>
              <a:buNone/>
            </a:pPr>
            <a:endParaRPr lang="es-ES_tradnl" sz="2800" dirty="0"/>
          </a:p>
          <a:p>
            <a:pPr algn="ctr">
              <a:lnSpc>
                <a:spcPct val="90000"/>
              </a:lnSpc>
              <a:buFontTx/>
              <a:buNone/>
            </a:pPr>
            <a:endParaRPr lang="es-ES_tradnl" sz="2800" dirty="0"/>
          </a:p>
          <a:p>
            <a:pPr algn="ctr">
              <a:lnSpc>
                <a:spcPct val="90000"/>
              </a:lnSpc>
              <a:buFontTx/>
              <a:buNone/>
            </a:pPr>
            <a:endParaRPr lang="es-ES_tradnl" sz="2800" dirty="0"/>
          </a:p>
          <a:p>
            <a:pPr algn="ctr">
              <a:lnSpc>
                <a:spcPct val="90000"/>
              </a:lnSpc>
              <a:buFontTx/>
              <a:buNone/>
            </a:pPr>
            <a:endParaRPr lang="es-ES_tradnl" sz="2800" dirty="0"/>
          </a:p>
          <a:p>
            <a:pPr algn="ctr">
              <a:lnSpc>
                <a:spcPct val="90000"/>
              </a:lnSpc>
              <a:buFontTx/>
              <a:buNone/>
            </a:pPr>
            <a:endParaRPr lang="es-ES_tradnl" sz="16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b="1" dirty="0">
                <a:latin typeface="Times New Roman" pitchFamily="18" charset="0"/>
              </a:rPr>
              <a:t>ROBERTO ANDRÉS COLMENAREJO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500" dirty="0">
                <a:latin typeface="Times New Roman" pitchFamily="18" charset="0"/>
              </a:rPr>
              <a:t>Doble titulación de Sommelier (Argentina – España)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500" dirty="0" err="1">
                <a:latin typeface="Times New Roman" pitchFamily="18" charset="0"/>
              </a:rPr>
              <a:t>Certified</a:t>
            </a:r>
            <a:r>
              <a:rPr lang="es-ES_tradnl" sz="2500" dirty="0">
                <a:latin typeface="Times New Roman" pitchFamily="18" charset="0"/>
              </a:rPr>
              <a:t> Sommelier (</a:t>
            </a:r>
            <a:r>
              <a:rPr lang="es-ES_tradnl" sz="2500" dirty="0" err="1">
                <a:latin typeface="Times New Roman" pitchFamily="18" charset="0"/>
              </a:rPr>
              <a:t>Court</a:t>
            </a:r>
            <a:r>
              <a:rPr lang="es-ES_tradnl" sz="2500" dirty="0">
                <a:latin typeface="Times New Roman" pitchFamily="18" charset="0"/>
              </a:rPr>
              <a:t> of </a:t>
            </a:r>
            <a:r>
              <a:rPr lang="es-ES_tradnl" sz="2500" dirty="0" err="1">
                <a:latin typeface="Times New Roman" pitchFamily="18" charset="0"/>
              </a:rPr>
              <a:t>Master</a:t>
            </a:r>
            <a:r>
              <a:rPr lang="es-ES_tradnl" sz="2500" dirty="0">
                <a:latin typeface="Times New Roman" pitchFamily="18" charset="0"/>
              </a:rPr>
              <a:t> </a:t>
            </a:r>
            <a:r>
              <a:rPr lang="es-ES_tradnl" sz="2500" dirty="0" err="1">
                <a:latin typeface="Times New Roman" pitchFamily="18" charset="0"/>
              </a:rPr>
              <a:t>Sommeliers</a:t>
            </a:r>
            <a:r>
              <a:rPr lang="es-ES_tradnl" sz="2500" dirty="0">
                <a:latin typeface="Times New Roman" pitchFamily="18" charset="0"/>
              </a:rPr>
              <a:t> – EEUU)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500" dirty="0">
                <a:latin typeface="Times New Roman" pitchFamily="18" charset="0"/>
              </a:rPr>
              <a:t>Premio de Excelencia Profesional de </a:t>
            </a:r>
            <a:r>
              <a:rPr lang="es-ES_tradnl" sz="2500" dirty="0" err="1">
                <a:latin typeface="Times New Roman" pitchFamily="18" charset="0"/>
              </a:rPr>
              <a:t>Sommeliers</a:t>
            </a:r>
            <a:r>
              <a:rPr lang="es-ES_tradnl" sz="2500" dirty="0">
                <a:latin typeface="Times New Roman" pitchFamily="18" charset="0"/>
              </a:rPr>
              <a:t> (España-2007)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500" dirty="0">
                <a:latin typeface="Times New Roman" pitchFamily="18" charset="0"/>
              </a:rPr>
              <a:t>Técnico Superior en Administración Hotelera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500" dirty="0" err="1">
                <a:latin typeface="Times New Roman" pitchFamily="18" charset="0"/>
              </a:rPr>
              <a:t>Bartender</a:t>
            </a:r>
            <a:r>
              <a:rPr lang="es-ES_tradnl" sz="2500" dirty="0">
                <a:latin typeface="Times New Roman" pitchFamily="18" charset="0"/>
              </a:rPr>
              <a:t> </a:t>
            </a:r>
            <a:r>
              <a:rPr lang="es-ES_tradnl" sz="2500" dirty="0" smtClean="0">
                <a:latin typeface="Times New Roman" pitchFamily="18" charset="0"/>
              </a:rPr>
              <a:t>Profesional</a:t>
            </a:r>
            <a:endParaRPr lang="es-ES_tradnl" sz="2500" dirty="0">
              <a:latin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60350"/>
            <a:ext cx="35496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_tradnl" b="1" dirty="0" smtClean="0"/>
              <a:t>LEGISLACIÓN</a:t>
            </a:r>
            <a:r>
              <a:rPr lang="es-ES_tradnl" sz="4000" b="1" dirty="0" smtClean="0"/>
              <a:t> </a:t>
            </a:r>
            <a:r>
              <a:rPr lang="es-ES_tradnl" b="1" dirty="0" smtClean="0"/>
              <a:t>EUROPEA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00200"/>
            <a:ext cx="8143932" cy="4829196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s-AR" sz="4000" b="1" dirty="0" smtClean="0"/>
              <a:t>NUEVO CONCEPTO I.G.P. </a:t>
            </a:r>
          </a:p>
          <a:p>
            <a:pPr algn="ctr">
              <a:buNone/>
            </a:pPr>
            <a:r>
              <a:rPr lang="es-AR" dirty="0" smtClean="0"/>
              <a:t>-Reglamento (CE) 479/08-</a:t>
            </a:r>
          </a:p>
          <a:p>
            <a:pPr algn="ctr">
              <a:buNone/>
            </a:pPr>
            <a:endParaRPr lang="es-AR" sz="1050" dirty="0" smtClean="0"/>
          </a:p>
          <a:p>
            <a:pPr algn="ctr">
              <a:buNone/>
            </a:pPr>
            <a:r>
              <a:rPr lang="es-AR" sz="2900" dirty="0" smtClean="0"/>
              <a:t>“Una </a:t>
            </a:r>
            <a:r>
              <a:rPr lang="es-AR" sz="2900" b="1" dirty="0" smtClean="0"/>
              <a:t>indicación</a:t>
            </a:r>
            <a:r>
              <a:rPr lang="es-AR" sz="2900" dirty="0" smtClean="0"/>
              <a:t> que se refiere a una región, a</a:t>
            </a:r>
          </a:p>
          <a:p>
            <a:pPr algn="ctr">
              <a:buNone/>
            </a:pPr>
            <a:r>
              <a:rPr lang="es-AR" sz="2900" b="1" dirty="0" smtClean="0"/>
              <a:t>un lugar determinado </a:t>
            </a:r>
            <a:r>
              <a:rPr lang="es-AR" sz="2900" dirty="0" smtClean="0"/>
              <a:t>o, en casos </a:t>
            </a:r>
            <a:r>
              <a:rPr lang="es-AR" sz="2900" dirty="0" err="1" smtClean="0"/>
              <a:t>excepciona</a:t>
            </a:r>
            <a:r>
              <a:rPr lang="es-AR" sz="2900" dirty="0" smtClean="0"/>
              <a:t>-</a:t>
            </a:r>
          </a:p>
          <a:p>
            <a:pPr algn="ctr">
              <a:buNone/>
            </a:pPr>
            <a:r>
              <a:rPr lang="es-AR" sz="2900" dirty="0" smtClean="0"/>
              <a:t>les, a un país, que sirve para designar a un </a:t>
            </a:r>
            <a:r>
              <a:rPr lang="es-AR" sz="2900" b="1" dirty="0" smtClean="0"/>
              <a:t>pro-</a:t>
            </a:r>
          </a:p>
          <a:p>
            <a:pPr algn="ctr">
              <a:buNone/>
            </a:pPr>
            <a:r>
              <a:rPr lang="es-AR" sz="2900" b="1" dirty="0" smtClean="0"/>
              <a:t>ducto </a:t>
            </a:r>
            <a:r>
              <a:rPr lang="es-AR" sz="2900" b="1" dirty="0" err="1" smtClean="0"/>
              <a:t>vitivínicola</a:t>
            </a:r>
            <a:r>
              <a:rPr lang="es-AR" sz="2900" b="1" dirty="0" smtClean="0"/>
              <a:t> </a:t>
            </a:r>
            <a:r>
              <a:rPr lang="es-AR" sz="2900" dirty="0" smtClean="0"/>
              <a:t>cuya </a:t>
            </a:r>
            <a:r>
              <a:rPr lang="es-AR" sz="2900" b="1" dirty="0" smtClean="0"/>
              <a:t>calidad</a:t>
            </a:r>
            <a:r>
              <a:rPr lang="es-AR" sz="2900" dirty="0" smtClean="0"/>
              <a:t>, </a:t>
            </a:r>
            <a:r>
              <a:rPr lang="es-AR" sz="2900" b="1" dirty="0" smtClean="0"/>
              <a:t>reputación</a:t>
            </a:r>
            <a:r>
              <a:rPr lang="es-AR" sz="2900" dirty="0" smtClean="0"/>
              <a:t> </a:t>
            </a:r>
            <a:r>
              <a:rPr lang="es-AR" sz="2900" b="1" dirty="0" smtClean="0"/>
              <a:t>u </a:t>
            </a:r>
          </a:p>
          <a:p>
            <a:pPr algn="ctr">
              <a:buNone/>
            </a:pPr>
            <a:r>
              <a:rPr lang="es-AR" sz="2900" b="1" dirty="0" smtClean="0"/>
              <a:t>otra característica</a:t>
            </a:r>
            <a:r>
              <a:rPr lang="es-AR" sz="2900" dirty="0" smtClean="0"/>
              <a:t> específica sea atribuible a</a:t>
            </a:r>
          </a:p>
          <a:p>
            <a:pPr algn="ctr">
              <a:buNone/>
            </a:pPr>
            <a:r>
              <a:rPr lang="es-AR" sz="2900" dirty="0" smtClean="0"/>
              <a:t>este </a:t>
            </a:r>
            <a:r>
              <a:rPr lang="es-AR" sz="2900" b="1" dirty="0" smtClean="0"/>
              <a:t>origen geográfico</a:t>
            </a:r>
            <a:r>
              <a:rPr lang="es-AR" sz="2900" dirty="0" smtClean="0"/>
              <a:t>” </a:t>
            </a:r>
          </a:p>
          <a:p>
            <a:pPr>
              <a:buNone/>
            </a:pP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 smtClean="0"/>
              <a:t>NUEVO CONCEPTO I.G.P. </a:t>
            </a:r>
            <a:br>
              <a:rPr lang="es-AR" sz="4000" b="1" dirty="0" smtClean="0"/>
            </a:br>
            <a:r>
              <a:rPr lang="es-AR" sz="3200" b="1" dirty="0" smtClean="0"/>
              <a:t>(Reglamento (CE) 479/08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00200"/>
            <a:ext cx="8358246" cy="4525963"/>
          </a:xfrm>
        </p:spPr>
        <p:txBody>
          <a:bodyPr/>
          <a:lstStyle/>
          <a:p>
            <a:pPr algn="just">
              <a:buNone/>
            </a:pPr>
            <a:r>
              <a:rPr lang="es-AR" sz="2800" dirty="0" smtClean="0"/>
              <a:t>Los vinos con Indicación Geográfica Protegida</a:t>
            </a:r>
          </a:p>
          <a:p>
            <a:pPr algn="just">
              <a:buNone/>
            </a:pPr>
            <a:r>
              <a:rPr lang="es-AR" sz="2800" dirty="0" smtClean="0"/>
              <a:t>deben cumplir además los requisitos siguientes:</a:t>
            </a:r>
          </a:p>
          <a:p>
            <a:pPr>
              <a:buNone/>
            </a:pPr>
            <a:endParaRPr lang="es-AR" sz="1600" dirty="0" smtClean="0"/>
          </a:p>
          <a:p>
            <a:pPr>
              <a:buFontTx/>
              <a:buChar char="-"/>
            </a:pPr>
            <a:r>
              <a:rPr lang="es-AR" sz="2800" dirty="0" smtClean="0"/>
              <a:t>Al menos el 85 % de la uva utilizada en su </a:t>
            </a:r>
            <a:r>
              <a:rPr lang="es-AR" sz="2800" dirty="0" err="1" smtClean="0"/>
              <a:t>elabo</a:t>
            </a:r>
            <a:r>
              <a:rPr lang="es-AR" sz="2800" dirty="0" smtClean="0"/>
              <a:t>- ración procede exclusivamente de esa zona.</a:t>
            </a:r>
          </a:p>
          <a:p>
            <a:pPr>
              <a:buNone/>
            </a:pPr>
            <a:endParaRPr lang="es-AR" sz="1600" dirty="0" smtClean="0"/>
          </a:p>
          <a:p>
            <a:pPr>
              <a:buFontTx/>
              <a:buChar char="-"/>
            </a:pPr>
            <a:r>
              <a:rPr lang="es-AR" sz="2800" dirty="0" smtClean="0"/>
              <a:t>La elaboración tiene lugar en la zona geográfica. </a:t>
            </a:r>
          </a:p>
          <a:p>
            <a:pPr>
              <a:buNone/>
            </a:pPr>
            <a:endParaRPr lang="es-AR" sz="1600" dirty="0" smtClean="0"/>
          </a:p>
          <a:p>
            <a:pPr>
              <a:buFontTx/>
              <a:buChar char="-"/>
            </a:pPr>
            <a:r>
              <a:rPr lang="es-AR" sz="2800" dirty="0" smtClean="0"/>
              <a:t>Se obtiene de variedades de vid de la especie </a:t>
            </a:r>
            <a:r>
              <a:rPr lang="es-AR" sz="2800" dirty="0" err="1" smtClean="0"/>
              <a:t>vitis</a:t>
            </a:r>
            <a:r>
              <a:rPr lang="es-AR" sz="2800" dirty="0" smtClean="0"/>
              <a:t> </a:t>
            </a:r>
            <a:r>
              <a:rPr lang="es-AR" sz="2800" dirty="0" err="1" smtClean="0"/>
              <a:t>vinifera</a:t>
            </a:r>
            <a:r>
              <a:rPr lang="es-AR" sz="2800" dirty="0" smtClean="0"/>
              <a:t> o de un cruce entre esta variedad y otras especies del género </a:t>
            </a:r>
            <a:r>
              <a:rPr lang="es-AR" sz="2800" dirty="0" err="1" smtClean="0"/>
              <a:t>vitis</a:t>
            </a:r>
            <a:r>
              <a:rPr lang="es-AR" sz="2800" dirty="0" smtClean="0"/>
              <a:t>.</a:t>
            </a:r>
            <a:endParaRPr lang="es-A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PA2.gif (9757 bytes)"/>
          <p:cNvPicPr>
            <a:picLocks noChangeAspect="1" noChangeArrowheads="1" noCrop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395288" y="638175"/>
            <a:ext cx="8748712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z="11000" smtClean="0"/>
              <a:t>ESPAÑA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777163" cy="1752600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Geografía y Legislación Vitivinícola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3075" name="Picture 4" descr="SPA2.gif (9757 bytes)"/>
          <p:cNvPicPr>
            <a:picLocks noChangeAspect="1" noChangeArrowheads="1" noCrop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395288" y="638175"/>
            <a:ext cx="8748712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9725"/>
            <a:ext cx="8229600" cy="24479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s-ES_tradnl" sz="4000" b="1" smtClean="0"/>
              <a:t>“No busques el vino afuera, </a:t>
            </a:r>
          </a:p>
          <a:p>
            <a:pPr algn="r" eaLnBrk="1" hangingPunct="1">
              <a:buFontTx/>
              <a:buNone/>
            </a:pPr>
            <a:r>
              <a:rPr lang="es-ES_tradnl" sz="4000" b="1" smtClean="0"/>
              <a:t>teniéndolo bueno a tu vera”</a:t>
            </a:r>
          </a:p>
          <a:p>
            <a:pPr algn="r" eaLnBrk="1" hangingPunct="1">
              <a:buFontTx/>
              <a:buNone/>
            </a:pPr>
            <a:endParaRPr lang="es-ES_tradnl" sz="1000" b="1" smtClean="0"/>
          </a:p>
          <a:p>
            <a:pPr algn="r" eaLnBrk="1" hangingPunct="1">
              <a:buFontTx/>
              <a:buNone/>
            </a:pPr>
            <a:r>
              <a:rPr lang="es-ES_tradnl" sz="3000" i="1" smtClean="0"/>
              <a:t>Proverbio Español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5400" b="1" smtClean="0"/>
              <a:t>ESPAÑA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86808" cy="471490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PAÍS CON LARGA TRADICIÓN VITIVINÍCOLA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_tradnl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MAYOR SUPERFICIE DE VIÑEDOS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400" dirty="0" smtClean="0"/>
              <a:t>(MÁS DE 975.000 HA EN EL AÑO 2016)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_tradnl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TERCER PRODUCTOR MUNDIAL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400" dirty="0" smtClean="0"/>
              <a:t>(MÁS DE 4.000.000.000 DE LITROS EN EL AÑO 2016)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_tradnl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TERCER EXPORTADOR MUNDIAL </a:t>
            </a:r>
          </a:p>
          <a:p>
            <a:pPr algn="ctr">
              <a:lnSpc>
                <a:spcPct val="80000"/>
              </a:lnSpc>
              <a:buNone/>
            </a:pPr>
            <a:r>
              <a:rPr lang="es-ES_tradnl" sz="2800" dirty="0" smtClean="0"/>
              <a:t>(</a:t>
            </a:r>
            <a:r>
              <a:rPr lang="es-ES_tradnl" sz="2800" dirty="0" err="1" smtClean="0"/>
              <a:t>U$D</a:t>
            </a:r>
            <a:r>
              <a:rPr lang="es-ES_tradnl" sz="2800" dirty="0" smtClean="0"/>
              <a:t> 2.814.000.000 EN EL AÑO 2016)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000" dirty="0" smtClean="0"/>
              <a:t>(VINOS DE JEREZ, MANZANILLA, RIOJA y CAVA)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_tradnl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IMPULSOR DE LA PROTECCIÓN DE LAS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300" b="1" dirty="0" smtClean="0"/>
              <a:t>CATEGORÍAS VINO ESPAÑOL</a:t>
            </a:r>
            <a:br>
              <a:rPr lang="es-ES_tradnl" sz="4300" b="1" dirty="0" smtClean="0"/>
            </a:br>
            <a:r>
              <a:rPr lang="es-ES_tradnl" sz="2400" dirty="0" smtClean="0"/>
              <a:t>Ley 24/2003 (en transición, falta actualizar legislación)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VINOS: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Vino de Mesa </a:t>
            </a:r>
            <a:r>
              <a:rPr lang="es-ES_tradnl" sz="2400" dirty="0" smtClean="0"/>
              <a:t>(</a:t>
            </a:r>
            <a:r>
              <a:rPr lang="es-ES_tradnl" sz="2400" b="1" dirty="0" smtClean="0"/>
              <a:t>Vino de España</a:t>
            </a:r>
            <a:r>
              <a:rPr lang="es-ES_tradnl" sz="2400" dirty="0" smtClean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Vino de la Tierra (</a:t>
            </a:r>
            <a:r>
              <a:rPr lang="es-ES_tradnl" sz="3000" b="1" dirty="0" err="1" smtClean="0"/>
              <a:t>VdT</a:t>
            </a:r>
            <a:r>
              <a:rPr lang="es-ES_tradnl" sz="30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VINOS CON </a:t>
            </a:r>
            <a:r>
              <a:rPr lang="es-ES_tradnl" sz="3000" b="1" dirty="0" err="1" smtClean="0"/>
              <a:t>IGP</a:t>
            </a:r>
            <a:r>
              <a:rPr lang="es-ES_tradnl" sz="3000" b="1" dirty="0" smtClean="0"/>
              <a:t> o DOP: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Vino de Calidad con </a:t>
            </a:r>
            <a:r>
              <a:rPr lang="es-ES_tradnl" sz="3000" dirty="0" err="1" smtClean="0"/>
              <a:t>Ind</a:t>
            </a:r>
            <a:r>
              <a:rPr lang="es-ES_tradnl" sz="3000" dirty="0" smtClean="0"/>
              <a:t>. Geográfica (</a:t>
            </a:r>
            <a:r>
              <a:rPr lang="es-ES_tradnl" sz="3000" b="1" dirty="0" err="1" smtClean="0"/>
              <a:t>VC</a:t>
            </a:r>
            <a:r>
              <a:rPr lang="es-ES_tradnl" sz="3000" dirty="0" smtClean="0"/>
              <a:t>) </a:t>
            </a:r>
            <a:r>
              <a:rPr lang="es-ES_tradnl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Denominación de Origen (</a:t>
            </a:r>
            <a:r>
              <a:rPr lang="es-ES_tradnl" sz="3000" b="1" dirty="0" smtClean="0"/>
              <a:t>DO</a:t>
            </a:r>
            <a:r>
              <a:rPr lang="es-ES_tradnl" sz="30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Denominación de Origen Calificada (</a:t>
            </a:r>
            <a:r>
              <a:rPr lang="es-ES_tradnl" sz="3000" b="1" dirty="0" err="1" smtClean="0"/>
              <a:t>DOCa</a:t>
            </a:r>
            <a:r>
              <a:rPr lang="es-ES_tradnl" sz="30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Vinos de Pago (</a:t>
            </a:r>
            <a:r>
              <a:rPr lang="es-ES_tradnl" sz="3000" b="1" dirty="0" err="1" smtClean="0"/>
              <a:t>VP</a:t>
            </a:r>
            <a:r>
              <a:rPr lang="es-ES_tradnl" sz="3000" dirty="0" smtClean="0"/>
              <a:t>) </a:t>
            </a:r>
            <a:r>
              <a:rPr lang="es-ES_tradnl" sz="2400" dirty="0" smtClean="0"/>
              <a:t>(14 pagos en la actualidad)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2400" dirty="0" smtClean="0"/>
          </a:p>
        </p:txBody>
      </p:sp>
      <p:pic>
        <p:nvPicPr>
          <p:cNvPr id="6148" name="Picture 4" descr="BD2134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165850"/>
            <a:ext cx="82089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300" b="1" smtClean="0"/>
              <a:t>CATEGORÍAS VINO ESPAÑOL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/>
              <a:t>VINOS “</a:t>
            </a:r>
            <a:r>
              <a:rPr lang="es-ES_tradnl" sz="2400" b="1" smtClean="0"/>
              <a:t>COSECHA</a:t>
            </a:r>
            <a:r>
              <a:rPr lang="es-ES_tradnl" sz="2400" smtClean="0"/>
              <a:t>” o “</a:t>
            </a:r>
            <a:r>
              <a:rPr lang="es-ES_tradnl" sz="2400" b="1" smtClean="0"/>
              <a:t>JOVEN</a:t>
            </a:r>
            <a:r>
              <a:rPr lang="es-ES_tradnl" sz="2400" smtClean="0"/>
              <a:t>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/>
              <a:t>    Sin paso por madera. Vino del año.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/>
              <a:t>VINOS “</a:t>
            </a:r>
            <a:r>
              <a:rPr lang="es-ES_tradnl" sz="2400" b="1" smtClean="0"/>
              <a:t>CRIANZA</a:t>
            </a:r>
            <a:r>
              <a:rPr lang="es-ES_tradnl" sz="2400" smtClean="0"/>
              <a:t>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/>
              <a:t>    Al menos 24 meses en bodega, de los cuales 6 meses mínimo en barricas de roble. Vinos blancos y rosados solamente 18 meses en bodega (6 meses en barrica).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/>
              <a:t>VINOS “</a:t>
            </a:r>
            <a:r>
              <a:rPr lang="es-ES_tradnl" sz="2400" b="1" smtClean="0"/>
              <a:t>RESERVA</a:t>
            </a:r>
            <a:r>
              <a:rPr lang="es-ES_tradnl" sz="2400" smtClean="0"/>
              <a:t>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/>
              <a:t>    Al menos 36 meses en bodega, de los cuales 12 meses mínimo en barricas de roble.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/>
              <a:t>VINOS “</a:t>
            </a:r>
            <a:r>
              <a:rPr lang="es-ES_tradnl" sz="2400" b="1" smtClean="0"/>
              <a:t>GRAN RESERVA</a:t>
            </a:r>
            <a:r>
              <a:rPr lang="es-ES_tradnl" sz="2400" smtClean="0"/>
              <a:t>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/>
              <a:t>    Al menos 60 meses en bodega, de los cuales 18 meses mínimo en barricas de roble.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2400" smtClean="0"/>
          </a:p>
        </p:txBody>
      </p:sp>
      <p:pic>
        <p:nvPicPr>
          <p:cNvPr id="7172" name="Picture 4" descr="BD2134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453188"/>
            <a:ext cx="82089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ROBERTO\TABLA-CRIANZA-VINO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8651"/>
            <a:ext cx="8358246" cy="6313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300" b="1" smtClean="0"/>
              <a:t>VITIVINICULTURA ESPAÑOLA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9"/>
            <a:ext cx="8291513" cy="52403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800" dirty="0" smtClean="0"/>
              <a:t>   </a:t>
            </a:r>
            <a:r>
              <a:rPr lang="es-ES_tradnl" sz="3000" dirty="0" smtClean="0"/>
              <a:t>Existe una gran diversidad de climas y suelos en España; lo que da lugar a una interesante gama de vinos diferentes.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5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3000" dirty="0" smtClean="0"/>
              <a:t>   España ha sabido mantener sus tradiciones y </a:t>
            </a:r>
            <a:r>
              <a:rPr lang="es-ES_tradnl" sz="3000" b="1" dirty="0" err="1" smtClean="0"/>
              <a:t>cepajes</a:t>
            </a:r>
            <a:r>
              <a:rPr lang="es-ES_tradnl" sz="3000" b="1" dirty="0" smtClean="0"/>
              <a:t> tradicionales</a:t>
            </a:r>
            <a:r>
              <a:rPr lang="es-ES_tradnl" sz="3000" dirty="0" smtClean="0"/>
              <a:t>, obteniendo productos únicos en el mundo como son el </a:t>
            </a:r>
            <a:r>
              <a:rPr lang="es-ES_tradnl" sz="3000" b="1" dirty="0" smtClean="0"/>
              <a:t>Jerez</a:t>
            </a:r>
            <a:r>
              <a:rPr lang="es-ES_tradnl" sz="3000" dirty="0" smtClean="0"/>
              <a:t>, </a:t>
            </a:r>
            <a:r>
              <a:rPr lang="es-ES_tradnl" sz="3000" b="1" dirty="0" smtClean="0"/>
              <a:t>Cava</a:t>
            </a:r>
            <a:r>
              <a:rPr lang="es-ES_tradnl" sz="3000" dirty="0" smtClean="0"/>
              <a:t>, los vinos generosos dulces, los rancios,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5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3000" dirty="0" smtClean="0"/>
              <a:t>   Pero también ha podido aclimatar variedades internacionales e incorporar tecnología punta; para obtener </a:t>
            </a:r>
            <a:r>
              <a:rPr lang="es-ES_tradnl" sz="3000" b="1" dirty="0" smtClean="0"/>
              <a:t>vinos actuales y competitivos en el difícil mercado internacional.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38989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algn="r" eaLnBrk="1" hangingPunct="1"/>
            <a:r>
              <a:rPr lang="es-ES_tradnl" sz="4800" b="1" smtClean="0"/>
              <a:t>TEMPRANILLO</a:t>
            </a:r>
            <a:br>
              <a:rPr lang="es-ES_tradnl" sz="4800" b="1" smtClean="0"/>
            </a:br>
            <a:r>
              <a:rPr lang="es-ES_tradnl" b="1" smtClean="0"/>
              <a:t> </a:t>
            </a:r>
            <a:r>
              <a:rPr lang="es-ES_tradnl" sz="3200" b="1" smtClean="0"/>
              <a:t>“La gran uva española”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r" eaLnBrk="1" hangingPunct="1">
              <a:buFontTx/>
              <a:buNone/>
            </a:pPr>
            <a:endParaRPr lang="es-ES_tradnl" sz="3600" b="1" smtClean="0"/>
          </a:p>
          <a:p>
            <a:pPr algn="r" eaLnBrk="1" hangingPunct="1">
              <a:buFontTx/>
              <a:buNone/>
            </a:pPr>
            <a:r>
              <a:rPr lang="es-ES_tradnl" sz="3000" b="1" smtClean="0"/>
              <a:t>Tinta del País</a:t>
            </a:r>
          </a:p>
          <a:p>
            <a:pPr algn="r" eaLnBrk="1" hangingPunct="1">
              <a:buFontTx/>
              <a:buNone/>
            </a:pPr>
            <a:r>
              <a:rPr lang="es-ES_tradnl" sz="3000" b="1" smtClean="0"/>
              <a:t>Tinta Fina</a:t>
            </a:r>
          </a:p>
          <a:p>
            <a:pPr algn="r" eaLnBrk="1" hangingPunct="1">
              <a:buFontTx/>
              <a:buNone/>
            </a:pPr>
            <a:r>
              <a:rPr lang="es-ES_tradnl" sz="3000" b="1" smtClean="0"/>
              <a:t>Tinta de Toro</a:t>
            </a:r>
          </a:p>
          <a:p>
            <a:pPr algn="r" eaLnBrk="1" hangingPunct="1">
              <a:buFontTx/>
              <a:buNone/>
            </a:pPr>
            <a:r>
              <a:rPr lang="es-ES_tradnl" sz="3000" b="1" smtClean="0"/>
              <a:t>Cencibel</a:t>
            </a:r>
          </a:p>
          <a:p>
            <a:pPr algn="r" eaLnBrk="1" hangingPunct="1">
              <a:buFontTx/>
              <a:buNone/>
            </a:pPr>
            <a:r>
              <a:rPr lang="es-ES_tradnl" sz="3000" b="1" smtClean="0"/>
              <a:t>Tinta de Madrid</a:t>
            </a:r>
          </a:p>
          <a:p>
            <a:pPr algn="r" eaLnBrk="1" hangingPunct="1">
              <a:buFontTx/>
              <a:buNone/>
            </a:pPr>
            <a:r>
              <a:rPr lang="es-ES_tradnl" sz="3000" b="1" smtClean="0"/>
              <a:t>Ull de llebre</a:t>
            </a:r>
          </a:p>
          <a:p>
            <a:pPr algn="r" eaLnBrk="1" hangingPunct="1">
              <a:buFontTx/>
              <a:buNone/>
            </a:pPr>
            <a:r>
              <a:rPr lang="es-ES_tradnl" sz="3000" b="1" smtClean="0"/>
              <a:t>Arauxa</a:t>
            </a:r>
          </a:p>
          <a:p>
            <a:pPr algn="r" eaLnBrk="1" hangingPunct="1">
              <a:buFontTx/>
              <a:buNone/>
            </a:pPr>
            <a:endParaRPr lang="es-ES_tradnl" b="1" smtClean="0"/>
          </a:p>
          <a:p>
            <a:pPr algn="r" eaLnBrk="1" hangingPunct="1">
              <a:buFontTx/>
              <a:buNone/>
            </a:pPr>
            <a:endParaRPr lang="es-ES_tradnl" b="1" smtClean="0"/>
          </a:p>
          <a:p>
            <a:pPr algn="r" eaLnBrk="1" hangingPunct="1">
              <a:buFontTx/>
              <a:buNone/>
            </a:pPr>
            <a:endParaRPr lang="es-ES_tradnl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03725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endParaRPr lang="es-ES_tradnl" sz="2800"/>
          </a:p>
          <a:p>
            <a:pPr algn="r">
              <a:lnSpc>
                <a:spcPct val="90000"/>
              </a:lnSpc>
              <a:buFontTx/>
              <a:buNone/>
            </a:pPr>
            <a:endParaRPr lang="es-ES_tradnl" sz="2800"/>
          </a:p>
          <a:p>
            <a:pPr algn="r">
              <a:lnSpc>
                <a:spcPct val="90000"/>
              </a:lnSpc>
              <a:buFontTx/>
              <a:buNone/>
            </a:pPr>
            <a:endParaRPr lang="es-ES_tradnl" sz="2800"/>
          </a:p>
          <a:p>
            <a:pPr algn="r">
              <a:lnSpc>
                <a:spcPct val="90000"/>
              </a:lnSpc>
              <a:buFontTx/>
              <a:buNone/>
            </a:pPr>
            <a:endParaRPr lang="es-ES_tradnl" sz="2800"/>
          </a:p>
          <a:p>
            <a:pPr algn="r">
              <a:lnSpc>
                <a:spcPct val="90000"/>
              </a:lnSpc>
              <a:buFontTx/>
              <a:buNone/>
            </a:pPr>
            <a:endParaRPr lang="es-ES_tradnl" sz="2800"/>
          </a:p>
          <a:p>
            <a:pPr algn="r">
              <a:lnSpc>
                <a:spcPct val="90000"/>
              </a:lnSpc>
              <a:buFontTx/>
              <a:buNone/>
            </a:pPr>
            <a:endParaRPr lang="es-ES_tradnl" sz="2800" b="1"/>
          </a:p>
          <a:p>
            <a:pPr algn="r">
              <a:lnSpc>
                <a:spcPct val="90000"/>
              </a:lnSpc>
              <a:buFontTx/>
              <a:buNone/>
            </a:pPr>
            <a:endParaRPr lang="es-ES_tradnl" sz="2800" b="1"/>
          </a:p>
          <a:p>
            <a:pPr algn="r">
              <a:lnSpc>
                <a:spcPct val="90000"/>
              </a:lnSpc>
              <a:buFontTx/>
              <a:buNone/>
            </a:pPr>
            <a:r>
              <a:rPr lang="es-ES_tradnl" sz="2800" b="1"/>
              <a:t>“Mediterráneo, el mar del color del Vino”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s-ES_tradnl" sz="2800" b="1"/>
              <a:t>HOMERO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s-ES_tradnl" sz="5400" b="1" smtClean="0"/>
          </a:p>
          <a:p>
            <a:pPr algn="ctr" eaLnBrk="1" hangingPunct="1">
              <a:buFontTx/>
              <a:buNone/>
            </a:pPr>
            <a:endParaRPr lang="es-ES_tradnl" sz="5400" b="1" smtClean="0"/>
          </a:p>
          <a:p>
            <a:pPr algn="ctr" eaLnBrk="1" hangingPunct="1">
              <a:buFontTx/>
              <a:buNone/>
            </a:pPr>
            <a:endParaRPr lang="es-ES_tradnl" sz="5400" b="1" smtClean="0"/>
          </a:p>
          <a:p>
            <a:pPr algn="ctr" eaLnBrk="1" hangingPunct="1">
              <a:buFontTx/>
              <a:buNone/>
            </a:pPr>
            <a:r>
              <a:rPr lang="es-ES_tradnl" sz="6000" b="1" smtClean="0"/>
              <a:t>CLIMAS</a:t>
            </a:r>
          </a:p>
        </p:txBody>
      </p:sp>
      <p:pic>
        <p:nvPicPr>
          <p:cNvPr id="12292" name="Picture 4" descr="BD2134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734050"/>
            <a:ext cx="8064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BD2134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365625"/>
            <a:ext cx="8064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_tradnl" sz="4800" b="1" dirty="0" smtClean="0"/>
              <a:t>CLIMAS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AR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500174"/>
            <a:ext cx="74168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800" b="1" smtClean="0"/>
              <a:t>CLIMAS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28735"/>
            <a:ext cx="8642350" cy="51689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900" b="1" dirty="0" err="1" smtClean="0"/>
              <a:t>ATLANTICO</a:t>
            </a:r>
            <a:r>
              <a:rPr lang="es-ES_tradnl" sz="2900" b="1" dirty="0" smtClean="0"/>
              <a:t> (A)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900" b="1" dirty="0" smtClean="0"/>
              <a:t>   </a:t>
            </a:r>
            <a:r>
              <a:rPr lang="es-ES_tradnl" sz="2900" dirty="0" smtClean="0"/>
              <a:t>Clima más bien frío y húmedo. Dificultades para el cultivo de la vid.</a:t>
            </a:r>
            <a:r>
              <a:rPr lang="es-ES_tradnl" sz="3000" dirty="0" smtClean="0"/>
              <a:t> </a:t>
            </a:r>
            <a:r>
              <a:rPr lang="es-ES_tradnl" sz="2400" dirty="0" smtClean="0"/>
              <a:t>Vinos blancos principalmente.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900" b="1" dirty="0" smtClean="0"/>
              <a:t>CONTINENTAL (B)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900" b="1" dirty="0" smtClean="0"/>
              <a:t>   </a:t>
            </a:r>
            <a:r>
              <a:rPr lang="es-ES_tradnl" sz="2900" dirty="0" smtClean="0"/>
              <a:t>Clima templado, pluviometría adecuada. Óptimo para el cultivo de la vid.</a:t>
            </a:r>
            <a:r>
              <a:rPr lang="es-ES_tradnl" sz="3000" dirty="0" smtClean="0"/>
              <a:t> </a:t>
            </a:r>
            <a:r>
              <a:rPr lang="es-ES_tradnl" sz="2400" dirty="0" smtClean="0"/>
              <a:t>Todos los mejores vinos.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900" b="1" dirty="0" smtClean="0"/>
              <a:t>CONTINENTAL-MEDITERRÁNEO (C)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900" b="1" dirty="0" smtClean="0"/>
              <a:t>   </a:t>
            </a:r>
            <a:r>
              <a:rPr lang="es-ES_tradnl" sz="2900" dirty="0" smtClean="0"/>
              <a:t>Clima cálido y seco, bastante extremo. Algunas dificultades para el cultivo de la vid (“secano”).</a:t>
            </a:r>
            <a:r>
              <a:rPr lang="es-ES_tradnl" sz="3000" dirty="0" smtClean="0"/>
              <a:t> </a:t>
            </a:r>
            <a:r>
              <a:rPr lang="es-ES_tradnl" sz="2400" dirty="0" smtClean="0"/>
              <a:t>Principalmente vinos tintos y especiales (generosos).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algn="ctr" eaLnBrk="1" hangingPunct="1">
              <a:buFontTx/>
              <a:buNone/>
            </a:pPr>
            <a:r>
              <a:rPr lang="es-ES_tradnl" sz="5400" b="1" smtClean="0"/>
              <a:t>REGIONES VITIVINÍCOLAS</a:t>
            </a:r>
          </a:p>
        </p:txBody>
      </p:sp>
      <p:pic>
        <p:nvPicPr>
          <p:cNvPr id="10244" name="Picture 4" descr="BD2134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13325"/>
            <a:ext cx="82089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BD2134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349500"/>
            <a:ext cx="820896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_tradnl" b="1" smtClean="0"/>
              <a:t>REGIONES VITIVINÍCOLAS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229600" cy="47863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3000" cap="all" dirty="0" smtClean="0"/>
              <a:t>Rioja</a:t>
            </a:r>
          </a:p>
          <a:p>
            <a:pPr>
              <a:lnSpc>
                <a:spcPct val="90000"/>
              </a:lnSpc>
            </a:pPr>
            <a:r>
              <a:rPr lang="es-ES_tradnl" sz="3000" cap="all" dirty="0" smtClean="0"/>
              <a:t>Priorato</a:t>
            </a:r>
          </a:p>
          <a:p>
            <a:pPr>
              <a:lnSpc>
                <a:spcPct val="90000"/>
              </a:lnSpc>
            </a:pPr>
            <a:r>
              <a:rPr lang="es-ES_tradnl" sz="3000" cap="all" dirty="0" smtClean="0"/>
              <a:t>Ribera del Duero</a:t>
            </a:r>
          </a:p>
          <a:p>
            <a:pPr>
              <a:lnSpc>
                <a:spcPct val="90000"/>
              </a:lnSpc>
            </a:pPr>
            <a:r>
              <a:rPr lang="es-ES_tradnl" sz="3000" cap="all" dirty="0" smtClean="0"/>
              <a:t>Rías </a:t>
            </a:r>
            <a:r>
              <a:rPr lang="es-ES_tradnl" sz="3000" cap="all" dirty="0" err="1" smtClean="0"/>
              <a:t>Baixas</a:t>
            </a:r>
            <a:endParaRPr lang="es-ES_tradnl" sz="3000" cap="all" dirty="0" smtClean="0"/>
          </a:p>
          <a:p>
            <a:pPr>
              <a:lnSpc>
                <a:spcPct val="90000"/>
              </a:lnSpc>
            </a:pPr>
            <a:r>
              <a:rPr lang="es-ES_tradnl" sz="3000" cap="all" dirty="0" smtClean="0"/>
              <a:t>Navarra</a:t>
            </a:r>
          </a:p>
          <a:p>
            <a:pPr>
              <a:lnSpc>
                <a:spcPct val="90000"/>
              </a:lnSpc>
            </a:pPr>
            <a:r>
              <a:rPr lang="es-ES_tradnl" sz="3000" cap="all" dirty="0" smtClean="0"/>
              <a:t>Bierzo</a:t>
            </a:r>
          </a:p>
          <a:p>
            <a:pPr>
              <a:lnSpc>
                <a:spcPct val="90000"/>
              </a:lnSpc>
            </a:pPr>
            <a:r>
              <a:rPr lang="es-ES_tradnl" sz="3000" cap="all" dirty="0" smtClean="0"/>
              <a:t>Jerez / </a:t>
            </a:r>
            <a:r>
              <a:rPr lang="es-ES_tradnl" sz="3000" cap="all" dirty="0" err="1" smtClean="0"/>
              <a:t>Xèrés</a:t>
            </a:r>
            <a:r>
              <a:rPr lang="es-ES_tradnl" sz="3000" cap="all" dirty="0" smtClean="0"/>
              <a:t> / Sherry/Manzanilla</a:t>
            </a:r>
          </a:p>
          <a:p>
            <a:pPr>
              <a:lnSpc>
                <a:spcPct val="90000"/>
              </a:lnSpc>
            </a:pPr>
            <a:r>
              <a:rPr lang="es-ES_tradnl" sz="3000" cap="all" dirty="0" smtClean="0"/>
              <a:t>Cava</a:t>
            </a:r>
          </a:p>
          <a:p>
            <a:pPr>
              <a:lnSpc>
                <a:spcPct val="90000"/>
              </a:lnSpc>
            </a:pPr>
            <a:r>
              <a:rPr lang="es-ES_tradnl" sz="3000" cap="all" dirty="0" smtClean="0"/>
              <a:t>LA 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0350"/>
            <a:ext cx="6143668" cy="60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8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s-ES_tradnl" sz="1800" dirty="0" smtClean="0"/>
              <a:t>Mapa extraído del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s-ES_tradnl" sz="1800" dirty="0" smtClean="0"/>
              <a:t>Larousse de los Vinos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RA2.gif (8209 bytes)"/>
          <p:cNvPicPr>
            <a:picLocks noChangeAspect="1" noChangeArrowheads="1" noCrop="1"/>
          </p:cNvPicPr>
          <p:nvPr/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>
            <a:off x="684213" y="566738"/>
            <a:ext cx="845978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es-ES_tradnl" sz="11000" smtClean="0"/>
              <a:t>FRANCIA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86200"/>
            <a:ext cx="7272337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_tradnl" sz="2400" smtClean="0"/>
          </a:p>
          <a:p>
            <a:pPr eaLnBrk="1" hangingPunct="1">
              <a:lnSpc>
                <a:spcPct val="80000"/>
              </a:lnSpc>
            </a:pPr>
            <a:endParaRPr lang="es-ES_tradnl" sz="2400" smtClean="0"/>
          </a:p>
          <a:p>
            <a:pPr eaLnBrk="1" hangingPunct="1">
              <a:lnSpc>
                <a:spcPct val="80000"/>
              </a:lnSpc>
            </a:pPr>
            <a:endParaRPr lang="es-ES_tradnl" sz="2400" smtClean="0"/>
          </a:p>
          <a:p>
            <a:pPr eaLnBrk="1" hangingPunct="1">
              <a:lnSpc>
                <a:spcPct val="80000"/>
              </a:lnSpc>
            </a:pPr>
            <a:r>
              <a:rPr lang="es-ES_tradnl" b="1" smtClean="0"/>
              <a:t>Geografía y Legislación Vitivinícola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075" name="Picture 4" descr="FRA2.gif (8209 bytes)"/>
          <p:cNvPicPr>
            <a:picLocks noChangeAspect="1" noChangeArrowheads="1" noCrop="1"/>
          </p:cNvPicPr>
          <p:nvPr/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>
            <a:off x="684213" y="566738"/>
            <a:ext cx="845978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512887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s-ES_tradnl" sz="4000" b="1" smtClean="0"/>
              <a:t>“El buen vino no necesita rótulo”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s-ES_tradnl" sz="1600" b="1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s-ES_tradnl" sz="3000" i="1" smtClean="0"/>
              <a:t>Proverbio Francés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5400" b="1" dirty="0" smtClean="0"/>
              <a:t>FRANCIA</a:t>
            </a:r>
            <a:r>
              <a:rPr lang="es-ES_tradnl" sz="4800" b="1" dirty="0" smtClean="0"/>
              <a:t/>
            </a:r>
            <a:br>
              <a:rPr lang="es-ES_tradnl" sz="4800" b="1" dirty="0" smtClean="0"/>
            </a:br>
            <a:endParaRPr lang="es-ES_tradnl" sz="4800" b="1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PAÍS CON LARGA TRADICIÓN VITIVINÍCOLA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_tradnl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TERCER SUPERFICIE DE VIÑEDOS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800" dirty="0" smtClean="0"/>
              <a:t>(MÁS DE 786.000 HA EN EL AÑO 2016)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_tradnl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SEGUNDO PRODUCTOR MUNDIAL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400" dirty="0" smtClean="0"/>
              <a:t>(MÁS DE 4.540.000.000 DE LITROS EN EL AÑO 2016)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_tradnl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MAYOR EXPORTADOR MUNDIAL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400" dirty="0" smtClean="0"/>
              <a:t>(</a:t>
            </a:r>
            <a:r>
              <a:rPr lang="es-ES_tradnl" sz="2400" dirty="0" err="1" smtClean="0"/>
              <a:t>U$D</a:t>
            </a:r>
            <a:r>
              <a:rPr lang="es-ES_tradnl" sz="2400" dirty="0" smtClean="0"/>
              <a:t> 8.989.000.000 EN EL AÑO 2016)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000" dirty="0" smtClean="0"/>
              <a:t>(VINOS DE BURDEOS, BORGOÑA, CHAMPAGNE y </a:t>
            </a:r>
            <a:r>
              <a:rPr lang="es-ES_tradnl" sz="2000" dirty="0" err="1" smtClean="0"/>
              <a:t>COGNAC</a:t>
            </a:r>
            <a:r>
              <a:rPr lang="es-ES_tradnl" sz="2000" dirty="0" smtClean="0"/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16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900" dirty="0" smtClean="0"/>
              <a:t>IMPULSOR DE LA PROTECCIÓN DE LAS </a:t>
            </a:r>
            <a:r>
              <a:rPr lang="es-ES_tradnl" sz="2900" dirty="0" err="1" smtClean="0"/>
              <a:t>AOC</a:t>
            </a:r>
            <a:endParaRPr lang="es-ES_tradnl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_tradnl" sz="4300" b="1" smtClean="0"/>
              <a:t>CATEGORÍAS VINO FRANCÉS</a:t>
            </a:r>
            <a:r>
              <a:rPr lang="es-ES_tradnl" sz="4000" b="1" smtClean="0"/>
              <a:t> </a:t>
            </a:r>
            <a:endParaRPr lang="es-ES_tradnl" sz="4000" smtClean="0"/>
          </a:p>
        </p:txBody>
      </p:sp>
      <p:pic>
        <p:nvPicPr>
          <p:cNvPr id="6147" name="Picture 10" descr="FRA2.gif (8209 bytes)"/>
          <p:cNvPicPr>
            <a:picLocks noChangeAspect="1" noChangeArrowheads="1" noCrop="1"/>
          </p:cNvPicPr>
          <p:nvPr/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>
            <a:off x="4284663" y="2852738"/>
            <a:ext cx="4859337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3000" b="1" dirty="0" smtClean="0"/>
              <a:t>VINOS SIN </a:t>
            </a:r>
            <a:r>
              <a:rPr lang="es-ES_tradnl" sz="3000" b="1" dirty="0" err="1" smtClean="0"/>
              <a:t>IGP</a:t>
            </a:r>
            <a:r>
              <a:rPr lang="es-ES_tradnl" sz="3000" b="1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3000" dirty="0" err="1" smtClean="0"/>
              <a:t>Vin</a:t>
            </a:r>
            <a:r>
              <a:rPr lang="es-ES_tradnl" sz="3000" dirty="0" smtClean="0"/>
              <a:t> de </a:t>
            </a:r>
            <a:r>
              <a:rPr lang="es-ES_tradnl" sz="3000" dirty="0" err="1" smtClean="0"/>
              <a:t>Table</a:t>
            </a:r>
            <a:r>
              <a:rPr lang="es-ES_tradnl" sz="3000" dirty="0" smtClean="0"/>
              <a:t> </a:t>
            </a:r>
            <a:r>
              <a:rPr lang="es-ES_tradnl" sz="2400" dirty="0" smtClean="0"/>
              <a:t>(</a:t>
            </a:r>
            <a:r>
              <a:rPr lang="es-ES_tradnl" sz="2400" b="1" dirty="0" err="1" smtClean="0"/>
              <a:t>Vin</a:t>
            </a:r>
            <a:r>
              <a:rPr lang="es-ES_tradnl" sz="2400" b="1" dirty="0" smtClean="0"/>
              <a:t> de France</a:t>
            </a:r>
            <a:r>
              <a:rPr lang="es-ES_tradnl" sz="2400" dirty="0" smtClean="0"/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3000" dirty="0" err="1" smtClean="0"/>
              <a:t>Vin</a:t>
            </a:r>
            <a:r>
              <a:rPr lang="es-ES_tradnl" sz="3000" dirty="0" smtClean="0"/>
              <a:t> du </a:t>
            </a:r>
            <a:r>
              <a:rPr lang="es-ES_tradnl" sz="3000" dirty="0" err="1" smtClean="0"/>
              <a:t>Pays</a:t>
            </a:r>
            <a:r>
              <a:rPr lang="es-ES_tradnl" sz="3000" dirty="0" smtClean="0"/>
              <a:t> </a:t>
            </a:r>
            <a:r>
              <a:rPr lang="es-ES_tradnl" sz="2400" dirty="0" smtClean="0"/>
              <a:t>(muchos ahora migrados a </a:t>
            </a:r>
            <a:r>
              <a:rPr lang="es-ES_tradnl" sz="2400" dirty="0" err="1" smtClean="0"/>
              <a:t>IGP</a:t>
            </a:r>
            <a:r>
              <a:rPr lang="es-ES_tradnl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3000" b="1" dirty="0" smtClean="0"/>
              <a:t>VINOS CON </a:t>
            </a:r>
            <a:r>
              <a:rPr lang="es-ES_tradnl" sz="3000" b="1" dirty="0" err="1" smtClean="0"/>
              <a:t>IGP</a:t>
            </a:r>
            <a:r>
              <a:rPr lang="es-ES_tradnl" sz="3000" b="1" dirty="0" smtClean="0"/>
              <a:t> o DOP: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400" b="1" dirty="0" smtClean="0"/>
          </a:p>
          <a:p>
            <a:pPr>
              <a:lnSpc>
                <a:spcPct val="90000"/>
              </a:lnSpc>
              <a:buNone/>
            </a:pPr>
            <a:r>
              <a:rPr lang="es-ES" sz="3000" dirty="0" err="1" smtClean="0"/>
              <a:t>Indication</a:t>
            </a:r>
            <a:r>
              <a:rPr lang="es-ES" sz="3000" dirty="0" smtClean="0"/>
              <a:t> </a:t>
            </a:r>
            <a:r>
              <a:rPr lang="es-ES" sz="3000" dirty="0" err="1" smtClean="0"/>
              <a:t>Géographique</a:t>
            </a:r>
            <a:r>
              <a:rPr lang="es-ES" sz="3000" dirty="0" smtClean="0"/>
              <a:t> </a:t>
            </a:r>
            <a:r>
              <a:rPr lang="es-ES" sz="3000" dirty="0" err="1" smtClean="0"/>
              <a:t>Protégée</a:t>
            </a:r>
            <a:r>
              <a:rPr lang="es-ES" sz="3000" dirty="0" smtClean="0"/>
              <a:t> (</a:t>
            </a:r>
            <a:r>
              <a:rPr lang="es-ES" sz="3000" b="1" dirty="0" err="1" smtClean="0"/>
              <a:t>IGP</a:t>
            </a:r>
            <a:r>
              <a:rPr lang="es-ES" sz="30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3000" dirty="0" err="1" smtClean="0"/>
              <a:t>Appelatión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d`Origine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Protégée</a:t>
            </a:r>
            <a:r>
              <a:rPr lang="es-ES_tradnl" sz="3000" dirty="0" smtClean="0"/>
              <a:t> (</a:t>
            </a:r>
            <a:r>
              <a:rPr lang="es-ES_tradnl" sz="3000" b="1" dirty="0" err="1" smtClean="0"/>
              <a:t>AOP</a:t>
            </a:r>
            <a:r>
              <a:rPr lang="es-ES_tradnl" sz="3000" b="1" dirty="0" smtClean="0"/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dirty="0" smtClean="0"/>
              <a:t>(puede coexistir simultáneamente con las </a:t>
            </a:r>
            <a:r>
              <a:rPr lang="es-ES_tradnl" sz="2400" b="1" dirty="0" err="1" smtClean="0"/>
              <a:t>AOC</a:t>
            </a:r>
            <a:r>
              <a:rPr lang="es-ES_tradnl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3000" dirty="0" err="1" smtClean="0"/>
              <a:t>Vins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Doux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Naturels</a:t>
            </a:r>
            <a:r>
              <a:rPr lang="es-ES_tradnl" sz="3000" dirty="0" smtClean="0"/>
              <a:t> (</a:t>
            </a:r>
            <a:r>
              <a:rPr lang="es-ES_tradnl" sz="3000" b="1" dirty="0" err="1" smtClean="0"/>
              <a:t>VDN</a:t>
            </a:r>
            <a:r>
              <a:rPr lang="es-ES_tradnl" sz="3000" dirty="0" smtClean="0"/>
              <a:t>)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s-ES_tradnl" sz="1600" dirty="0" smtClean="0"/>
              <a:t>Nueva Normativa Año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822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algn="l"/>
            <a:r>
              <a:rPr lang="es-ES_tradnl" sz="1000">
                <a:solidFill>
                  <a:srgbClr val="666633"/>
                </a:solidFill>
              </a:rPr>
              <a:t>http://strangemaps.wordpress.com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s-ES_tradnl" sz="5400" b="1" smtClean="0"/>
          </a:p>
          <a:p>
            <a:pPr algn="ctr" eaLnBrk="1" hangingPunct="1">
              <a:buFontTx/>
              <a:buNone/>
            </a:pPr>
            <a:endParaRPr lang="es-ES_tradnl" sz="5400" b="1" smtClean="0"/>
          </a:p>
          <a:p>
            <a:pPr algn="ctr" eaLnBrk="1" hangingPunct="1">
              <a:buFontTx/>
              <a:buNone/>
            </a:pPr>
            <a:endParaRPr lang="es-ES_tradnl" sz="5400" b="1" smtClean="0"/>
          </a:p>
          <a:p>
            <a:pPr algn="ctr" eaLnBrk="1" hangingPunct="1">
              <a:buFontTx/>
              <a:buNone/>
            </a:pPr>
            <a:r>
              <a:rPr lang="es-ES_tradnl" sz="6000" b="1" smtClean="0"/>
              <a:t>CLIMAS</a:t>
            </a:r>
          </a:p>
        </p:txBody>
      </p:sp>
      <p:pic>
        <p:nvPicPr>
          <p:cNvPr id="7172" name="Picture 4" descr="BD2134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734050"/>
            <a:ext cx="8064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BD2134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365625"/>
            <a:ext cx="8064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_tradnl" sz="4800" b="1" dirty="0" smtClean="0"/>
              <a:t>CLIMAS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00108"/>
            <a:ext cx="5233988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algn="ctr" eaLnBrk="1" hangingPunct="1">
              <a:buFontTx/>
              <a:buNone/>
            </a:pPr>
            <a:r>
              <a:rPr lang="es-ES_tradnl" sz="5400" b="1" smtClean="0"/>
              <a:t>REGIONES VITIVINÍCOLAS</a:t>
            </a:r>
          </a:p>
        </p:txBody>
      </p:sp>
      <p:pic>
        <p:nvPicPr>
          <p:cNvPr id="9220" name="Picture 4" descr="BD2134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013325"/>
            <a:ext cx="82089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BD2134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49500"/>
            <a:ext cx="820896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_tradnl" b="1" dirty="0" smtClean="0"/>
              <a:t>REGIONES VITIVINÍCOLAS: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300662"/>
          </a:xfrm>
        </p:spPr>
        <p:txBody>
          <a:bodyPr/>
          <a:lstStyle/>
          <a:p>
            <a:pPr eaLnBrk="1" hangingPunct="1"/>
            <a:r>
              <a:rPr lang="es-ES_tradnl" sz="2900" dirty="0" smtClean="0"/>
              <a:t>ALSACIA (</a:t>
            </a:r>
            <a:r>
              <a:rPr lang="es-ES_tradnl" sz="2900" dirty="0" err="1" smtClean="0"/>
              <a:t>Alsace</a:t>
            </a:r>
            <a:r>
              <a:rPr lang="es-ES_tradnl" sz="2900" dirty="0" smtClean="0"/>
              <a:t>)</a:t>
            </a:r>
          </a:p>
          <a:p>
            <a:pPr eaLnBrk="1" hangingPunct="1"/>
            <a:r>
              <a:rPr lang="es-ES_tradnl" sz="2900" dirty="0" smtClean="0"/>
              <a:t>BORGOÑA (</a:t>
            </a:r>
            <a:r>
              <a:rPr lang="es-ES_tradnl" sz="2900" dirty="0" err="1" smtClean="0"/>
              <a:t>Bourgogne</a:t>
            </a:r>
            <a:r>
              <a:rPr lang="es-ES_tradnl" sz="2900" dirty="0" smtClean="0"/>
              <a:t>)</a:t>
            </a:r>
          </a:p>
          <a:p>
            <a:pPr eaLnBrk="1" hangingPunct="1"/>
            <a:r>
              <a:rPr lang="es-ES_tradnl" sz="2900" dirty="0" smtClean="0"/>
              <a:t>BURDEOS (</a:t>
            </a:r>
            <a:r>
              <a:rPr lang="es-ES_tradnl" sz="2900" dirty="0" err="1" smtClean="0"/>
              <a:t>Bordeaux</a:t>
            </a:r>
            <a:r>
              <a:rPr lang="es-ES_tradnl" sz="2900" dirty="0" smtClean="0"/>
              <a:t>)</a:t>
            </a:r>
          </a:p>
          <a:p>
            <a:pPr eaLnBrk="1" hangingPunct="1"/>
            <a:r>
              <a:rPr lang="es-ES_tradnl" sz="2900" dirty="0" smtClean="0"/>
              <a:t>CHAMPAGNE</a:t>
            </a:r>
          </a:p>
          <a:p>
            <a:pPr eaLnBrk="1" hangingPunct="1"/>
            <a:r>
              <a:rPr lang="es-ES_tradnl" sz="2900" dirty="0" smtClean="0"/>
              <a:t>JURA y SABOYA</a:t>
            </a:r>
          </a:p>
          <a:p>
            <a:pPr eaLnBrk="1" hangingPunct="1"/>
            <a:r>
              <a:rPr lang="es-ES_tradnl" sz="2900" dirty="0" err="1" smtClean="0"/>
              <a:t>LANGEDOC-ROUSSILLÓN</a:t>
            </a:r>
            <a:r>
              <a:rPr lang="es-ES_tradnl" sz="2900" dirty="0" smtClean="0"/>
              <a:t> y PROVENZA </a:t>
            </a:r>
          </a:p>
          <a:p>
            <a:pPr eaLnBrk="1" hangingPunct="1"/>
            <a:r>
              <a:rPr lang="es-ES_tradnl" sz="2900" dirty="0" smtClean="0"/>
              <a:t>LOIRA (Val de Loire)</a:t>
            </a:r>
          </a:p>
          <a:p>
            <a:pPr eaLnBrk="1" hangingPunct="1"/>
            <a:r>
              <a:rPr lang="es-ES_tradnl" sz="2900" dirty="0" err="1" smtClean="0"/>
              <a:t>RODANO</a:t>
            </a:r>
            <a:r>
              <a:rPr lang="es-ES_tradnl" sz="2900" dirty="0" smtClean="0"/>
              <a:t> (</a:t>
            </a:r>
            <a:r>
              <a:rPr lang="es-ES_tradnl" sz="2900" dirty="0" err="1" smtClean="0"/>
              <a:t>Côtes</a:t>
            </a:r>
            <a:r>
              <a:rPr lang="es-ES_tradnl" sz="2900" dirty="0" smtClean="0"/>
              <a:t> du Rhône)</a:t>
            </a:r>
          </a:p>
          <a:p>
            <a:pPr eaLnBrk="1" hangingPunct="1"/>
            <a:r>
              <a:rPr lang="es-ES_tradnl" sz="2900" dirty="0" smtClean="0"/>
              <a:t>SUROESTE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621510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s-ES_tradnl" sz="1800" smtClean="0"/>
              <a:t>Mapa extraído del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s-ES_tradnl" sz="1800" smtClean="0"/>
              <a:t>Larousse de los Vinos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sz="4800" b="1"/>
              <a:t>HISTORIA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ES_tradnl" dirty="0"/>
          </a:p>
          <a:p>
            <a:pPr>
              <a:buFontTx/>
              <a:buNone/>
            </a:pPr>
            <a:r>
              <a:rPr lang="es-ES_tradnl" dirty="0"/>
              <a:t>Si bien la vid es originaria</a:t>
            </a:r>
          </a:p>
          <a:p>
            <a:pPr>
              <a:buFontTx/>
              <a:buNone/>
            </a:pPr>
            <a:r>
              <a:rPr lang="es-ES_tradnl" dirty="0"/>
              <a:t>Medio Oriente (año 5000 AC);</a:t>
            </a:r>
          </a:p>
          <a:p>
            <a:pPr>
              <a:buFontTx/>
              <a:buNone/>
            </a:pPr>
            <a:r>
              <a:rPr lang="es-ES_tradnl" dirty="0"/>
              <a:t>fue en </a:t>
            </a:r>
            <a:r>
              <a:rPr lang="es-ES_tradnl" b="1" dirty="0"/>
              <a:t>Europa</a:t>
            </a:r>
            <a:r>
              <a:rPr lang="es-ES_tradnl" dirty="0"/>
              <a:t> donde tuvo su </a:t>
            </a:r>
          </a:p>
          <a:p>
            <a:pPr>
              <a:buFontTx/>
              <a:buNone/>
            </a:pPr>
            <a:r>
              <a:rPr lang="es-ES_tradnl" dirty="0"/>
              <a:t>mayor desarrollo y expansión </a:t>
            </a:r>
          </a:p>
          <a:p>
            <a:pPr>
              <a:buFontTx/>
              <a:buNone/>
            </a:pPr>
            <a:r>
              <a:rPr lang="es-ES_tradnl" dirty="0"/>
              <a:t>gracias a las dos civilizaciones </a:t>
            </a:r>
          </a:p>
          <a:p>
            <a:pPr>
              <a:buFontTx/>
              <a:buNone/>
            </a:pPr>
            <a:r>
              <a:rPr lang="es-ES_tradnl" dirty="0"/>
              <a:t>clásicas (</a:t>
            </a:r>
            <a:r>
              <a:rPr lang="es-ES_tradnl" b="1" dirty="0"/>
              <a:t>Grecia</a:t>
            </a:r>
            <a:r>
              <a:rPr lang="es-ES_tradnl" dirty="0"/>
              <a:t> y </a:t>
            </a:r>
            <a:r>
              <a:rPr lang="es-ES_tradnl" b="1" dirty="0"/>
              <a:t>Roma</a:t>
            </a:r>
            <a:r>
              <a:rPr lang="es-ES_tradnl" dirty="0"/>
              <a:t>).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488" y="1989138"/>
            <a:ext cx="2579687" cy="36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UBICACIÓN PRIVILEGIADA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207375" cy="4535487"/>
          </a:xfrm>
          <a:prstGeom prst="rect">
            <a:avLst/>
          </a:prstGeom>
          <a:noFill/>
        </p:spPr>
      </p:pic>
      <p:pic>
        <p:nvPicPr>
          <p:cNvPr id="7178" name="Picture 10" descr="BD1021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381750"/>
            <a:ext cx="8207375" cy="7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UBICACIÓN PRIVILEGIADA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ctr">
              <a:buFontTx/>
              <a:buNone/>
            </a:pPr>
            <a:endParaRPr lang="es-ES_tradnl" sz="3000" b="1"/>
          </a:p>
          <a:p>
            <a:pPr algn="ctr">
              <a:buFontTx/>
              <a:buNone/>
            </a:pPr>
            <a:endParaRPr lang="es-ES_tradnl" sz="3000" b="1"/>
          </a:p>
          <a:p>
            <a:pPr algn="ctr">
              <a:buFontTx/>
              <a:buNone/>
            </a:pPr>
            <a:endParaRPr lang="es-ES_tradnl" sz="3000" b="1"/>
          </a:p>
          <a:p>
            <a:pPr algn="ctr">
              <a:buFontTx/>
              <a:buNone/>
            </a:pPr>
            <a:endParaRPr lang="es-ES_tradnl" sz="3000" b="1"/>
          </a:p>
          <a:p>
            <a:pPr algn="ctr">
              <a:buFontTx/>
              <a:buNone/>
            </a:pPr>
            <a:endParaRPr lang="es-ES_tradnl" sz="2000" b="1"/>
          </a:p>
          <a:p>
            <a:pPr algn="ctr">
              <a:buFontTx/>
              <a:buNone/>
            </a:pPr>
            <a:endParaRPr lang="es-ES_tradnl" sz="2000" b="1"/>
          </a:p>
          <a:p>
            <a:pPr algn="ctr">
              <a:buFontTx/>
              <a:buNone/>
            </a:pPr>
            <a:r>
              <a:rPr lang="es-ES_tradnl" sz="3000" b="1"/>
              <a:t>CLIMA IDEAL PARA EL CULTIVO DE LA VID</a:t>
            </a:r>
          </a:p>
          <a:p>
            <a:pPr algn="ctr">
              <a:buFontTx/>
              <a:buNone/>
            </a:pPr>
            <a:r>
              <a:rPr lang="es-ES_tradnl" sz="3000" b="1"/>
              <a:t>Temperatura promedio anual de 10º a 20ºC</a:t>
            </a:r>
          </a:p>
          <a:p>
            <a:pPr algn="ctr">
              <a:buFontTx/>
              <a:buNone/>
            </a:pPr>
            <a:r>
              <a:rPr lang="es-ES_tradnl" sz="3000" b="1"/>
              <a:t>Latitud 30 a 50º N</a:t>
            </a:r>
          </a:p>
        </p:txBody>
      </p:sp>
      <p:pic>
        <p:nvPicPr>
          <p:cNvPr id="8198" name="Picture 6" descr="vel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412875"/>
            <a:ext cx="2354263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_tradnl" b="1" dirty="0" smtClean="0"/>
              <a:t>UNIÓN EUROPEA </a:t>
            </a:r>
            <a:r>
              <a:rPr lang="es-ES_tradnl" b="1" dirty="0"/>
              <a:t>EN NÚMEROS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715436" cy="504351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_tradnl" b="1" dirty="0"/>
              <a:t>“EL VIÑEDO DEL MUNDO”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_tradn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La </a:t>
            </a:r>
            <a:r>
              <a:rPr lang="es-ES_tradnl" sz="3000" b="1" dirty="0" smtClean="0"/>
              <a:t>UE </a:t>
            </a:r>
            <a:r>
              <a:rPr lang="es-ES_tradnl" sz="3000" dirty="0"/>
              <a:t>representa el </a:t>
            </a:r>
            <a:r>
              <a:rPr lang="es-ES_tradnl" sz="3000" b="1" dirty="0" smtClean="0"/>
              <a:t>47.82%</a:t>
            </a:r>
            <a:r>
              <a:rPr lang="es-ES_tradnl" sz="3000" dirty="0" smtClean="0"/>
              <a:t> </a:t>
            </a:r>
            <a:r>
              <a:rPr lang="es-ES_tradnl" sz="3000" dirty="0"/>
              <a:t>del viñedo mundial </a:t>
            </a:r>
            <a:endParaRPr lang="es-ES_tradnl" sz="30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(3.300.000 has de superficie cultivada)</a:t>
            </a:r>
            <a:r>
              <a:rPr lang="es-ES_tradnl" sz="2800" dirty="0" smtClean="0"/>
              <a:t> </a:t>
            </a:r>
            <a:r>
              <a:rPr lang="es-ES_tradnl" sz="1400" dirty="0" smtClean="0"/>
              <a:t>(</a:t>
            </a:r>
            <a:r>
              <a:rPr lang="es-ES_tradnl" sz="1400" dirty="0" err="1" smtClean="0"/>
              <a:t>OIV</a:t>
            </a:r>
            <a:r>
              <a:rPr lang="es-ES_tradnl" sz="1400" dirty="0" smtClean="0"/>
              <a:t> 2016)</a:t>
            </a:r>
            <a:endParaRPr lang="es-ES_tradnl" sz="1400" dirty="0"/>
          </a:p>
          <a:p>
            <a:pPr algn="ctr">
              <a:lnSpc>
                <a:spcPct val="80000"/>
              </a:lnSpc>
              <a:buFontTx/>
              <a:buNone/>
            </a:pPr>
            <a:endParaRPr lang="es-ES_tradnl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es-ES_tradnl" sz="3000" b="1" dirty="0" smtClean="0"/>
              <a:t>La UE </a:t>
            </a:r>
            <a:r>
              <a:rPr lang="es-ES_tradnl" sz="3000" dirty="0" smtClean="0"/>
              <a:t>produce el </a:t>
            </a:r>
            <a:r>
              <a:rPr lang="es-ES_tradnl" sz="3000" b="1" dirty="0" smtClean="0"/>
              <a:t>40%</a:t>
            </a:r>
            <a:r>
              <a:rPr lang="es-ES_tradnl" sz="3000" dirty="0" smtClean="0"/>
              <a:t> de la uva del mundo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_tradnl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La UE</a:t>
            </a:r>
            <a:r>
              <a:rPr lang="es-ES_tradnl" sz="3000" dirty="0" smtClean="0"/>
              <a:t> </a:t>
            </a:r>
            <a:r>
              <a:rPr lang="es-ES_tradnl" sz="3000" dirty="0"/>
              <a:t>produce el </a:t>
            </a:r>
            <a:r>
              <a:rPr lang="es-ES_tradnl" sz="3000" b="1" dirty="0" smtClean="0"/>
              <a:t>59,72%</a:t>
            </a:r>
            <a:r>
              <a:rPr lang="es-ES_tradnl" sz="3000" dirty="0" smtClean="0"/>
              <a:t> </a:t>
            </a:r>
            <a:r>
              <a:rPr lang="es-ES_tradnl" sz="3000" dirty="0"/>
              <a:t>del vino </a:t>
            </a:r>
            <a:r>
              <a:rPr lang="es-ES_tradnl" sz="3000" dirty="0" smtClean="0"/>
              <a:t>mundial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3000" dirty="0" smtClean="0"/>
              <a:t>(16.840.000.000 de litros producidos)</a:t>
            </a:r>
            <a:r>
              <a:rPr lang="es-ES_tradnl" sz="2800" dirty="0" smtClean="0"/>
              <a:t> </a:t>
            </a:r>
            <a:r>
              <a:rPr lang="es-ES_tradnl" sz="1400" dirty="0" smtClean="0"/>
              <a:t>(Estimado </a:t>
            </a:r>
            <a:r>
              <a:rPr lang="es-ES_tradnl" sz="1400" dirty="0" err="1" smtClean="0"/>
              <a:t>OIV</a:t>
            </a:r>
            <a:r>
              <a:rPr lang="es-ES_tradnl" sz="1400" dirty="0" smtClean="0"/>
              <a:t> 2018)</a:t>
            </a:r>
            <a:endParaRPr lang="es-ES_tradnl" sz="1400" dirty="0"/>
          </a:p>
          <a:p>
            <a:pPr algn="ctr">
              <a:lnSpc>
                <a:spcPct val="80000"/>
              </a:lnSpc>
              <a:buFontTx/>
              <a:buNone/>
            </a:pPr>
            <a:endParaRPr lang="es-ES_tradnl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3000" b="1" dirty="0" smtClean="0"/>
              <a:t>La UE</a:t>
            </a:r>
            <a:r>
              <a:rPr lang="es-ES_tradnl" sz="3000" dirty="0" smtClean="0"/>
              <a:t> </a:t>
            </a:r>
            <a:r>
              <a:rPr lang="es-ES_tradnl" sz="3000" dirty="0"/>
              <a:t>consume el </a:t>
            </a:r>
            <a:r>
              <a:rPr lang="es-ES_tradnl" sz="3000" b="1" dirty="0" smtClean="0"/>
              <a:t>60 </a:t>
            </a:r>
            <a:r>
              <a:rPr lang="es-ES_tradnl" sz="3000" b="1" dirty="0"/>
              <a:t>%</a:t>
            </a:r>
            <a:r>
              <a:rPr lang="es-ES_tradnl" sz="3000" dirty="0"/>
              <a:t> del vino mundial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_tradnl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4800" b="1" dirty="0" smtClean="0"/>
              <a:t>   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_tradnl" sz="2800" dirty="0"/>
          </a:p>
          <a:p>
            <a:pPr algn="r">
              <a:lnSpc>
                <a:spcPct val="80000"/>
              </a:lnSpc>
              <a:buFontTx/>
              <a:buNone/>
            </a:pPr>
            <a:endParaRPr lang="es-ES_trad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LEGISLACIÓN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FontTx/>
              <a:buNone/>
            </a:pPr>
            <a:r>
              <a:rPr lang="es-ES_tradnl" dirty="0"/>
              <a:t>      </a:t>
            </a:r>
            <a:r>
              <a:rPr lang="es-ES_tradnl" sz="3000" b="1" dirty="0"/>
              <a:t>VIEJO MUNDO              NUEVO MUNDO</a:t>
            </a:r>
          </a:p>
          <a:p>
            <a:pPr>
              <a:buFontTx/>
              <a:buNone/>
            </a:pPr>
            <a:r>
              <a:rPr lang="es-ES_tradnl" sz="3000" dirty="0"/>
              <a:t>                </a:t>
            </a:r>
            <a:r>
              <a:rPr lang="es-ES_tradnl" sz="3000" dirty="0">
                <a:cs typeface="Arial" charset="0"/>
              </a:rPr>
              <a:t>↓                                        ↓</a:t>
            </a:r>
          </a:p>
          <a:p>
            <a:pPr>
              <a:buFontTx/>
              <a:buNone/>
            </a:pPr>
            <a:r>
              <a:rPr lang="es-ES_tradnl" sz="3000" dirty="0"/>
              <a:t>        TRADICIÓN                   MODERNIDAD</a:t>
            </a:r>
          </a:p>
          <a:p>
            <a:pPr>
              <a:buFontTx/>
              <a:buNone/>
            </a:pPr>
            <a:r>
              <a:rPr lang="es-ES_tradnl" sz="3000" dirty="0"/>
              <a:t>                </a:t>
            </a:r>
            <a:r>
              <a:rPr lang="es-ES_tradnl" sz="3000" dirty="0">
                <a:cs typeface="Arial" charset="0"/>
              </a:rPr>
              <a:t>↓                                        ↓</a:t>
            </a:r>
          </a:p>
          <a:p>
            <a:pPr>
              <a:buFontTx/>
              <a:buNone/>
            </a:pPr>
            <a:r>
              <a:rPr lang="es-ES_tradnl" sz="3000" dirty="0"/>
              <a:t>        TERRUÑO                      </a:t>
            </a:r>
            <a:r>
              <a:rPr lang="es-ES_tradnl" sz="3000" dirty="0" smtClean="0"/>
              <a:t>VARIEDADES</a:t>
            </a:r>
            <a:endParaRPr lang="es-ES_tradnl" sz="3000" dirty="0"/>
          </a:p>
          <a:p>
            <a:pPr>
              <a:buFontTx/>
              <a:buNone/>
            </a:pPr>
            <a:r>
              <a:rPr lang="es-ES_tradnl" sz="3000" dirty="0"/>
              <a:t>     (concepto DO)           </a:t>
            </a:r>
            <a:r>
              <a:rPr lang="es-ES_tradnl" sz="3000" dirty="0" smtClean="0"/>
              <a:t>           ENÓLOGOS</a:t>
            </a:r>
            <a:endParaRPr lang="es-ES_tradnl" sz="3000" dirty="0">
              <a:cs typeface="Arial" charset="0"/>
            </a:endParaRPr>
          </a:p>
          <a:p>
            <a:pPr>
              <a:buFontTx/>
              <a:buNone/>
            </a:pPr>
            <a:r>
              <a:rPr lang="es-ES_tradnl" sz="3000" dirty="0">
                <a:cs typeface="Arial" charset="0"/>
              </a:rPr>
              <a:t> </a:t>
            </a:r>
            <a:r>
              <a:rPr lang="es-ES_tradnl" sz="3000" dirty="0" smtClean="0">
                <a:cs typeface="Arial" charset="0"/>
              </a:rPr>
              <a:t>              ↓                                         ↓</a:t>
            </a:r>
            <a:endParaRPr lang="es-ES_tradnl" sz="3000" b="1" dirty="0" smtClean="0">
              <a:cs typeface="Arial" charset="0"/>
            </a:endParaRPr>
          </a:p>
          <a:p>
            <a:pPr>
              <a:buFontTx/>
              <a:buNone/>
            </a:pPr>
            <a:r>
              <a:rPr lang="es-ES_tradnl" sz="3000" b="1" dirty="0" smtClean="0">
                <a:cs typeface="Arial" charset="0"/>
              </a:rPr>
              <a:t>      INIMITABLE                      MAS FÁCIL   </a:t>
            </a:r>
          </a:p>
          <a:p>
            <a:pPr>
              <a:buFontTx/>
              <a:buNone/>
            </a:pPr>
            <a:r>
              <a:rPr lang="es-ES_tradnl" sz="3000" b="1" dirty="0" smtClean="0">
                <a:cs typeface="Arial" charset="0"/>
              </a:rPr>
              <a:t>          ÚNICO                            DE IMITAR </a:t>
            </a:r>
            <a:endParaRPr lang="es-ES_tradnl" sz="30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1605</Words>
  <Application>Microsoft Office PowerPoint</Application>
  <PresentationFormat>Presentación en pantalla (4:3)</PresentationFormat>
  <Paragraphs>335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Diseño predeterminado</vt:lpstr>
      <vt:lpstr>Océano</vt:lpstr>
      <vt:lpstr>EUROPA “El Viejo Mundo Vitivinícola”</vt:lpstr>
      <vt:lpstr>Diapositiva 2</vt:lpstr>
      <vt:lpstr>Diapositiva 3</vt:lpstr>
      <vt:lpstr>http://strangemaps.wordpress.com</vt:lpstr>
      <vt:lpstr>HISTORIA</vt:lpstr>
      <vt:lpstr>UBICACIÓN PRIVILEGIADA</vt:lpstr>
      <vt:lpstr>UBICACIÓN PRIVILEGIADA</vt:lpstr>
      <vt:lpstr>UNIÓN EUROPEA EN NÚMEROS</vt:lpstr>
      <vt:lpstr>LEGISLACIÓN</vt:lpstr>
      <vt:lpstr>Diapositiva 10</vt:lpstr>
      <vt:lpstr>LEGISLACIÓN</vt:lpstr>
      <vt:lpstr>LEGISLACIÓN EUROPEA</vt:lpstr>
      <vt:lpstr>LEGISLACIÓN EUROPEA</vt:lpstr>
      <vt:lpstr>LEGISLACIÓN EUROPEA</vt:lpstr>
      <vt:lpstr>REGLAMENTO (CE) nº 1493/99</vt:lpstr>
      <vt:lpstr>REGLAMENTO (CE) nº 1493/99</vt:lpstr>
      <vt:lpstr>REGLAMENTO (CE) nº 1493/99</vt:lpstr>
      <vt:lpstr> LEGISLACIÓN EUROPEA </vt:lpstr>
      <vt:lpstr>NUEVO CONCEPTO D.O.P.  (Reglamento (CE) 479/08</vt:lpstr>
      <vt:lpstr>LEGISLACIÓN EUROPEA</vt:lpstr>
      <vt:lpstr>NUEVO CONCEPTO I.G.P.  (Reglamento (CE) 479/08</vt:lpstr>
      <vt:lpstr>ESPAÑA</vt:lpstr>
      <vt:lpstr>Diapositiva 23</vt:lpstr>
      <vt:lpstr>ESPAÑA</vt:lpstr>
      <vt:lpstr>CATEGORÍAS VINO ESPAÑOL Ley 24/2003 (en transición, falta actualizar legislación)</vt:lpstr>
      <vt:lpstr>CATEGORÍAS VINO ESPAÑOL</vt:lpstr>
      <vt:lpstr>Diapositiva 27</vt:lpstr>
      <vt:lpstr>VITIVINICULTURA ESPAÑOLA</vt:lpstr>
      <vt:lpstr>TEMPRANILLO  “La gran uva española”</vt:lpstr>
      <vt:lpstr>Diapositiva 30</vt:lpstr>
      <vt:lpstr>CLIMAS</vt:lpstr>
      <vt:lpstr>CLIMAS</vt:lpstr>
      <vt:lpstr>Diapositiva 33</vt:lpstr>
      <vt:lpstr>REGIONES VITIVINÍCOLAS</vt:lpstr>
      <vt:lpstr>Diapositiva 35</vt:lpstr>
      <vt:lpstr>FRANCIA</vt:lpstr>
      <vt:lpstr>Diapositiva 37</vt:lpstr>
      <vt:lpstr> FRANCIA </vt:lpstr>
      <vt:lpstr>CATEGORÍAS VINO FRANCÉS </vt:lpstr>
      <vt:lpstr>Diapositiva 40</vt:lpstr>
      <vt:lpstr>CLIMAS</vt:lpstr>
      <vt:lpstr>Diapositiva 42</vt:lpstr>
      <vt:lpstr>REGIONES VITIVINÍCOLAS:</vt:lpstr>
      <vt:lpstr>Diapositiva 44</vt:lpstr>
    </vt:vector>
  </TitlesOfParts>
  <Company>The houze!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“El Viejo Mundo Vitivinícola”</dc:title>
  <dc:creator>WinuE</dc:creator>
  <cp:lastModifiedBy>Usuario</cp:lastModifiedBy>
  <cp:revision>93</cp:revision>
  <dcterms:created xsi:type="dcterms:W3CDTF">2007-12-18T08:44:16Z</dcterms:created>
  <dcterms:modified xsi:type="dcterms:W3CDTF">2018-11-05T17:59:12Z</dcterms:modified>
</cp:coreProperties>
</file>